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2"/>
    <p:sldMasterId id="2147483672" r:id="rId3"/>
    <p:sldMasterId id="2147483688" r:id="rId4"/>
  </p:sldMasterIdLst>
  <p:notesMasterIdLst>
    <p:notesMasterId r:id="rId28"/>
  </p:notesMasterIdLst>
  <p:sldIdLst>
    <p:sldId id="2007578357" r:id="rId5"/>
    <p:sldId id="316" r:id="rId6"/>
    <p:sldId id="318" r:id="rId7"/>
    <p:sldId id="2007578360" r:id="rId8"/>
    <p:sldId id="1979422463" r:id="rId9"/>
    <p:sldId id="1979422442" r:id="rId10"/>
    <p:sldId id="1979422466" r:id="rId11"/>
    <p:sldId id="1979422443" r:id="rId12"/>
    <p:sldId id="1979422447" r:id="rId13"/>
    <p:sldId id="1979422458" r:id="rId14"/>
    <p:sldId id="1979422448" r:id="rId15"/>
    <p:sldId id="1979422474" r:id="rId16"/>
    <p:sldId id="1979422467" r:id="rId17"/>
    <p:sldId id="1979422462" r:id="rId18"/>
    <p:sldId id="1979422450" r:id="rId19"/>
    <p:sldId id="1979422465" r:id="rId20"/>
    <p:sldId id="1979422453" r:id="rId21"/>
    <p:sldId id="1979422452" r:id="rId22"/>
    <p:sldId id="1979422451" r:id="rId23"/>
    <p:sldId id="1979422455" r:id="rId24"/>
    <p:sldId id="2007578361" r:id="rId25"/>
    <p:sldId id="2007578362" r:id="rId26"/>
    <p:sldId id="2007578363" r:id="rId27"/>
  </p:sldIdLst>
  <p:sldSz cx="12192000" cy="6858000"/>
  <p:notesSz cx="6858000" cy="9144000"/>
  <p:defaultTextStyle>
    <a:defPPr>
      <a:defRPr lang="en-US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1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7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8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3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FF7E79"/>
    <a:srgbClr val="2F528F"/>
    <a:srgbClr val="D9D9D9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84558"/>
  </p:normalViewPr>
  <p:slideViewPr>
    <p:cSldViewPr snapToGrid="0" snapToObjects="1">
      <p:cViewPr varScale="1">
        <p:scale>
          <a:sx n="107" d="100"/>
          <a:sy n="107" d="100"/>
        </p:scale>
        <p:origin x="1464" y="168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qiankun/Downloads/load%20bal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qiankun/Downloads/load%20bal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#Flow = 10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Sheet1!$N$2:$N$3</c:f>
              <c:strCache>
                <c:ptCount val="2"/>
                <c:pt idx="0">
                  <c:v>Path  0 </c:v>
                </c:pt>
                <c:pt idx="1">
                  <c:v>Path  1 </c:v>
                </c:pt>
              </c:strCache>
            </c:strRef>
          </c:cat>
          <c:val>
            <c:numRef>
              <c:f>Sheet1!$O$2:$O$3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C7-1448-B0B7-8C8710FBA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3159823"/>
        <c:axId val="1302104943"/>
      </c:barChart>
      <c:catAx>
        <c:axId val="1343159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2104943"/>
        <c:crosses val="autoZero"/>
        <c:auto val="1"/>
        <c:lblAlgn val="ctr"/>
        <c:lblOffset val="100"/>
        <c:noMultiLvlLbl val="0"/>
      </c:catAx>
      <c:valAx>
        <c:axId val="130210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315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#Flow = 100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Sheet1!$N$6:$N$7</c:f>
              <c:strCache>
                <c:ptCount val="2"/>
                <c:pt idx="0">
                  <c:v>Path  0 </c:v>
                </c:pt>
                <c:pt idx="1">
                  <c:v>Path  1 </c:v>
                </c:pt>
              </c:strCache>
            </c:strRef>
          </c:cat>
          <c:val>
            <c:numRef>
              <c:f>Sheet1!$O$6:$O$7</c:f>
              <c:numCache>
                <c:formatCode>General</c:formatCode>
                <c:ptCount val="2"/>
                <c:pt idx="0">
                  <c:v>34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73-8945-8F60-73FF39939E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5859151"/>
        <c:axId val="245750351"/>
      </c:barChart>
      <c:catAx>
        <c:axId val="245859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5750351"/>
        <c:crosses val="autoZero"/>
        <c:auto val="1"/>
        <c:lblAlgn val="ctr"/>
        <c:lblOffset val="100"/>
        <c:noMultiLvlLbl val="0"/>
      </c:catAx>
      <c:valAx>
        <c:axId val="245750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5859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9A45E-2613-8645-AE50-6A6E3540370C}" type="datetimeFigureOut">
              <a:rPr lang="en-US" smtClean="0"/>
              <a:t>7/12/24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75656-A9CE-2843-B1A1-5E9DF11847A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1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7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8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3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95211-B094-BE49-BE14-356A814D6BA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038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4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0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59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3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800" dirty="0">
              <a:effectLst/>
              <a:latin typeface="LinLibertine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34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32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800" dirty="0">
              <a:effectLst/>
              <a:latin typeface="LinLibertine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6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17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zh-CN" sz="2000" dirty="0">
                <a:solidFill>
                  <a:schemeClr val="tx1"/>
                </a:solidFill>
              </a:rPr>
              <a:t>Through employing dual plane in the tier2 network, the entire architecture of a Pod is shown in the figure.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94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800" dirty="0">
              <a:effectLst/>
              <a:latin typeface="LinLibertine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CCFB7-CEBC-F746-A28F-589F57B72C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0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CCFB7-CEBC-F746-A28F-589F57B72C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41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0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sz="1800" dirty="0">
              <a:effectLst/>
              <a:latin typeface="LinLibertine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0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76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800" dirty="0">
                <a:effectLst/>
                <a:latin typeface="LinLibertineT"/>
              </a:rPr>
              <a:t>We further conduct experiments to show the reliability of HPN.</a:t>
            </a:r>
          </a:p>
          <a:p>
            <a:endParaRPr lang="en" altLang="zh-CN" sz="1800" dirty="0">
              <a:effectLst/>
              <a:latin typeface="LinLibertineT"/>
            </a:endParaRPr>
          </a:p>
          <a:p>
            <a:r>
              <a:rPr lang="en" altLang="zh-CN" sz="1800" dirty="0">
                <a:effectLst/>
                <a:latin typeface="LinLibertineT"/>
              </a:rPr>
              <a:t>[click]</a:t>
            </a:r>
          </a:p>
          <a:p>
            <a:r>
              <a:rPr lang="en" altLang="zh-CN" sz="1800" dirty="0">
                <a:effectLst/>
                <a:latin typeface="LinLibertineT"/>
              </a:rPr>
              <a:t>As shown in the figure, a link failure occurs, and the training halts immediately in single-</a:t>
            </a:r>
            <a:r>
              <a:rPr lang="en" altLang="zh-CN" sz="1800" dirty="0" err="1">
                <a:effectLst/>
                <a:latin typeface="LinLibertineT"/>
              </a:rPr>
              <a:t>ToR</a:t>
            </a:r>
            <a:r>
              <a:rPr lang="en" altLang="zh-CN" sz="1800" dirty="0">
                <a:effectLst/>
                <a:latin typeface="LinLibertineT"/>
              </a:rPr>
              <a:t> topology. </a:t>
            </a:r>
          </a:p>
          <a:p>
            <a:r>
              <a:rPr lang="en" altLang="zh-CN" sz="1800" dirty="0">
                <a:effectLst/>
                <a:latin typeface="LinLibertineT"/>
              </a:rPr>
              <a:t>On the contrary, with dual-</a:t>
            </a:r>
            <a:r>
              <a:rPr lang="en" altLang="zh-CN" sz="1800" dirty="0" err="1">
                <a:effectLst/>
                <a:latin typeface="LinLibertineT"/>
              </a:rPr>
              <a:t>ToR</a:t>
            </a:r>
            <a:r>
              <a:rPr lang="en" altLang="zh-CN" sz="1800" dirty="0">
                <a:effectLst/>
                <a:latin typeface="LinLibertineT"/>
              </a:rPr>
              <a:t>, the failure of a single link only causes 6% performance degradation. </a:t>
            </a:r>
          </a:p>
          <a:p>
            <a:endParaRPr lang="en" altLang="zh-CN" sz="1800" dirty="0">
              <a:effectLst/>
              <a:latin typeface="LinLibertineTB"/>
            </a:endParaRPr>
          </a:p>
          <a:p>
            <a:r>
              <a:rPr lang="en" altLang="zh-CN" sz="1800" dirty="0">
                <a:effectLst/>
                <a:latin typeface="LinLibertineTB"/>
              </a:rPr>
              <a:t>[click]</a:t>
            </a:r>
          </a:p>
          <a:p>
            <a:r>
              <a:rPr lang="en" altLang="zh-CN" sz="1800" dirty="0">
                <a:effectLst/>
                <a:latin typeface="LinLibertineTB"/>
              </a:rPr>
              <a:t>This figure </a:t>
            </a:r>
            <a:r>
              <a:rPr lang="en" altLang="zh-CN" sz="1800" dirty="0">
                <a:effectLst/>
                <a:latin typeface="LinLibertineT"/>
              </a:rPr>
              <a:t>shows the impact of link flapping. </a:t>
            </a:r>
          </a:p>
          <a:p>
            <a:r>
              <a:rPr lang="en" altLang="zh-CN" sz="1800" dirty="0">
                <a:effectLst/>
                <a:latin typeface="LinLibertineT"/>
              </a:rPr>
              <a:t>In single-</a:t>
            </a:r>
            <a:r>
              <a:rPr lang="en" altLang="zh-CN" sz="1800" dirty="0" err="1">
                <a:effectLst/>
                <a:latin typeface="LinLibertineT"/>
              </a:rPr>
              <a:t>ToR</a:t>
            </a:r>
            <a:r>
              <a:rPr lang="en" altLang="zh-CN" sz="1800" dirty="0">
                <a:effectLst/>
                <a:latin typeface="LinLibertineT"/>
              </a:rPr>
              <a:t>, the temporary link flapping halts the training for more than nine seconds. </a:t>
            </a:r>
          </a:p>
          <a:p>
            <a:r>
              <a:rPr lang="en" altLang="zh-CN" sz="1800" dirty="0">
                <a:effectLst/>
                <a:latin typeface="LinLibertineT"/>
              </a:rPr>
              <a:t>In dual-</a:t>
            </a:r>
            <a:r>
              <a:rPr lang="en" altLang="zh-CN" sz="1800" dirty="0" err="1">
                <a:effectLst/>
                <a:latin typeface="LinLibertineT"/>
              </a:rPr>
              <a:t>ToR</a:t>
            </a:r>
            <a:r>
              <a:rPr lang="en" altLang="zh-CN" sz="1800" dirty="0">
                <a:effectLst/>
                <a:latin typeface="LinLibertineT"/>
              </a:rPr>
              <a:t>, the performance degradation is negligible. </a:t>
            </a:r>
            <a:endParaRPr lang="en" altLang="zh-CN" sz="3200" dirty="0"/>
          </a:p>
          <a:p>
            <a:pPr algn="l"/>
            <a:endParaRPr kumimoji="1" lang="en-US" altLang="zh-CN" sz="2000" dirty="0">
              <a:solidFill>
                <a:schemeClr val="tx1"/>
              </a:solidFill>
            </a:endParaRPr>
          </a:p>
          <a:p>
            <a:pPr algn="l"/>
            <a:r>
              <a:rPr kumimoji="1" lang="en-US" altLang="zh-CN" sz="2000" dirty="0">
                <a:solidFill>
                  <a:schemeClr val="tx1"/>
                </a:solidFill>
              </a:rPr>
              <a:t>We believe HPN would be a standard for constructing large-scale GPU clusters.</a:t>
            </a:r>
          </a:p>
          <a:p>
            <a:pPr algn="l"/>
            <a:r>
              <a:rPr kumimoji="1" lang="en-US" altLang="zh-CN" sz="2000" dirty="0">
                <a:solidFill>
                  <a:schemeClr val="tx1"/>
                </a:solidFill>
              </a:rPr>
              <a:t>Thank you for your listening.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75656-A9CE-2843-B1A1-5E9DF11847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9925" y="1668780"/>
            <a:ext cx="10852150" cy="183578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69925" y="366331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ym typeface="+mn-ea"/>
              </a:rPr>
              <a:t>Click to edit Master subtitle style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lang="en-US">
                <a:sym typeface="+mn-ea"/>
              </a:rPr>
              <a:t>Click to edit Master title style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669925" y="1508126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>
                <a:sym typeface="+mn-ea"/>
              </a:rPr>
              <a:t>Click to edit Master text styles</a:t>
            </a:r>
            <a:endParaRPr lang="zh-CN" altLang="en-US" dirty="0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zh-CN" altLang="en-US" dirty="0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en-US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en-US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983536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9ED974-90B3-154A-92BB-D11103F5A8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5188B9-83ED-024C-A7BD-164400690E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510" y="373060"/>
            <a:ext cx="940813" cy="2053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8CFE8D-585F-421A-8F34-35A5C4F74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483" y="1777970"/>
            <a:ext cx="9144000" cy="1257778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Shape 126">
            <a:extLst>
              <a:ext uri="{FF2B5EF4-FFF2-40B4-BE49-F238E27FC236}">
                <a16:creationId xmlns:a16="http://schemas.microsoft.com/office/drawing/2014/main" id="{43D267D6-A3AA-4DEC-99C1-ED64FC6BC556}"/>
              </a:ext>
            </a:extLst>
          </p:cNvPr>
          <p:cNvSpPr/>
          <p:nvPr/>
        </p:nvSpPr>
        <p:spPr>
          <a:xfrm>
            <a:off x="821886" y="5296009"/>
            <a:ext cx="10341195" cy="305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endParaRPr 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2DFEBC-487E-40DF-BF9D-D30248949C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724" y="3169927"/>
            <a:ext cx="4143375" cy="438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副标题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11C6E98D-5186-4124-98FE-6DB42524D1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6724" y="4129174"/>
            <a:ext cx="4143375" cy="438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演讲人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7EFD25A-24F6-416B-8778-C52F186BD2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9661" y="4712591"/>
            <a:ext cx="2857499" cy="4387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部门或职位描述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018F7B08-C354-4A7A-8181-B44C30FB9C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9661" y="5229354"/>
            <a:ext cx="2857499" cy="4387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188705928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40105" y="727710"/>
            <a:ext cx="4449445" cy="1115060"/>
          </a:xfrm>
        </p:spPr>
        <p:txBody>
          <a:bodyPr anchor="ctr" anchorCtr="0"/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64506" y="727710"/>
            <a:ext cx="5746115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>
                <a:sym typeface="+mn-ea"/>
              </a:rPr>
              <a:t>Click to edit Master text styles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>
          <a:xfrm>
            <a:off x="840105" y="2060576"/>
            <a:ext cx="4448810" cy="4070985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>
                <a:sym typeface="+mn-ea"/>
              </a:rPr>
              <a:t>Click to edit Master text styles</a:t>
            </a:r>
            <a:endParaRPr lang="zh-CN" altLang="en-US" dirty="0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zh-CN" altLang="en-US" dirty="0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en-US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en-US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W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ED3629-0A8C-9D0F-3F79-4CA5D909C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030" y="1380565"/>
            <a:ext cx="6884171" cy="3343836"/>
          </a:xfrm>
          <a:prstGeom prst="rect">
            <a:avLst/>
          </a:prstGeom>
        </p:spPr>
        <p:txBody>
          <a:bodyPr lIns="18288">
            <a:normAutofit/>
          </a:bodyPr>
          <a:lstStyle>
            <a:lvl1pPr marL="0" indent="0" algn="l">
              <a:buNone/>
              <a:defRPr sz="3200" b="0" i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6D1095D-0BBE-C28C-0D1B-2001EE9C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765796"/>
            <a:ext cx="11379200" cy="614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4938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W_Content -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35B1E2-B5DE-3FE5-2F4E-1C68097D1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029" y="912089"/>
            <a:ext cx="11329940" cy="4833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D936077-7A7E-50CD-B34C-99A00422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27" y="297321"/>
            <a:ext cx="11354572" cy="614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96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W_Content -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19113E-08C9-AA66-B0C9-15E8BAA7A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7" y="905436"/>
            <a:ext cx="5360171" cy="482301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4F9708-76F9-93D1-712B-72B26033CB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0799" y="905436"/>
            <a:ext cx="5360171" cy="482301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F165AE5-8273-D1CB-6AFA-9D74777B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27" y="297321"/>
            <a:ext cx="11354572" cy="614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2632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83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35B1E2-B5DE-3FE5-2F4E-1C68097D1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029" y="912089"/>
            <a:ext cx="11329940" cy="4833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D936077-7A7E-50CD-B34C-99A00422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27" y="297321"/>
            <a:ext cx="11354572" cy="614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6624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en-US">
                <a:sym typeface="+mn-ea"/>
              </a:rPr>
              <a:t>Click to edit Master text styles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en-US">
                <a:sym typeface="+mn-ea"/>
              </a:rPr>
              <a:t>Click to edit Master text styles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en-US">
                <a:sym typeface="+mn-ea"/>
              </a:rPr>
              <a:t>Click to edit Master text styles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en-US">
                <a:sym typeface="+mn-ea"/>
              </a:rPr>
              <a:t>Click to edit Master text styles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en-US">
                <a:sym typeface="+mn-ea"/>
              </a:rPr>
              <a:t>Click to edit Master text styles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623592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lang="en-US">
                <a:sym typeface="+mn-ea"/>
              </a:rPr>
              <a:t>Click to edit Master title style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2024/7/12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603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3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lang="en-US">
                <a:sym typeface="+mn-ea"/>
              </a:rPr>
              <a:t>Click to edit Master title style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6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>
                <a:sym typeface="+mn-ea"/>
              </a:rPr>
              <a:t>Click to edit Master text styles</a:t>
            </a:r>
            <a:endParaRPr lang="zh-CN" altLang="en-US" dirty="0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zh-CN" altLang="en-US" dirty="0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en-US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en-US"/>
          </a:p>
          <a:p>
            <a:pPr lvl="0"/>
            <a:r>
              <a:rPr lang="en-US">
                <a:sym typeface="+mn-ea"/>
              </a:rPr>
              <a:t>Click to edit Master text styles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-1"/>
            <a:ext cx="12240000" cy="6888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EEB14FC-9B4B-3548-80E4-8CD6B34846FE}" type="datetimeFigureOut">
              <a:rPr lang="en-US" smtClean="0"/>
              <a:t>7/12/24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F03405E-E6FC-8647-9439-24CCB5C2CE06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8000" y="393"/>
            <a:ext cx="12289408" cy="691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400" y="431801"/>
            <a:ext cx="11379200" cy="614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4A1555-8A7F-16D4-DEF1-D12C2D208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399" y="1046569"/>
            <a:ext cx="11379199" cy="5379631"/>
          </a:xfrm>
          <a:prstGeom prst="rect">
            <a:avLst/>
          </a:prstGeom>
        </p:spPr>
        <p:txBody>
          <a:bodyPr vert="horz" lIns="91440" tIns="18288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768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267" b="1" i="0" kern="1200">
          <a:solidFill>
            <a:schemeClr val="tx1"/>
          </a:solidFill>
          <a:latin typeface="Source Sans 3" panose="020B0303030403020204" pitchFamily="34" charset="0"/>
          <a:ea typeface="Source Sans 3" panose="020B0303030403020204" pitchFamily="34" charset="0"/>
          <a:cs typeface="+mj-cs"/>
        </a:defRPr>
      </a:lvl1pPr>
    </p:titleStyle>
    <p:bodyStyle>
      <a:lvl1pPr marL="231642" indent="-228594" algn="l" defTabSz="914377" rtl="0" eaLnBrk="1" latinLnBrk="0" hangingPunct="1">
        <a:lnSpc>
          <a:spcPct val="100000"/>
        </a:lnSpc>
        <a:spcBef>
          <a:spcPts val="1067"/>
        </a:spcBef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3" panose="020B0303030403020204" pitchFamily="34" charset="0"/>
          <a:ea typeface="Source Sans 3" panose="020B0303030403020204" pitchFamily="34" charset="0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3" panose="020B0303030403020204" pitchFamily="34" charset="0"/>
          <a:ea typeface="Source Sans 3" panose="020B0303030403020204" pitchFamily="34" charset="0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3" panose="020B0303030403020204" pitchFamily="34" charset="0"/>
          <a:ea typeface="Source Sans 3" panose="020B0303030403020204" pitchFamily="34" charset="0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3" panose="020B0303030403020204" pitchFamily="34" charset="0"/>
          <a:ea typeface="Source Sans 3" panose="020B0303030403020204" pitchFamily="34" charset="0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3" panose="020B0303030403020204" pitchFamily="34" charset="0"/>
          <a:ea typeface="Source Sans 3" panose="020B0303030403020204" pitchFamily="34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5568">
          <p15:clr>
            <a:srgbClr val="F26B43"/>
          </p15:clr>
        </p15:guide>
        <p15:guide id="3" orient="horz" pos="204">
          <p15:clr>
            <a:srgbClr val="F26B43"/>
          </p15:clr>
        </p15:guide>
        <p15:guide id="4" orient="horz" pos="30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nanzhai.github.io/pub/sigcomm24-hpn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25EEF-2181-42DD-3232-F676D4013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326" y="1777970"/>
            <a:ext cx="10948737" cy="1257778"/>
          </a:xfrm>
        </p:spPr>
        <p:txBody>
          <a:bodyPr>
            <a:normAutofit/>
          </a:bodyPr>
          <a:lstStyle/>
          <a:p>
            <a:r>
              <a:rPr kumimoji="1" lang="en" altLang="zh-CN" sz="4800" dirty="0"/>
              <a:t>Alibaba HPN</a:t>
            </a:r>
            <a:r>
              <a:rPr kumimoji="1" lang="en" altLang="zh-CN" dirty="0"/>
              <a:t> Introduction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3683AED-8194-4326-FE79-5B5AB00A6F5D}"/>
              </a:ext>
            </a:extLst>
          </p:cNvPr>
          <p:cNvSpPr txBox="1">
            <a:spLocks/>
          </p:cNvSpPr>
          <p:nvPr/>
        </p:nvSpPr>
        <p:spPr>
          <a:xfrm>
            <a:off x="9360567" y="3939644"/>
            <a:ext cx="1848852" cy="1257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dirty="0">
                <a:effectLst/>
                <a:latin typeface="LinLibertineT"/>
              </a:rPr>
              <a:t>Eddie </a:t>
            </a:r>
            <a:r>
              <a:rPr lang="en-US" altLang="zh-CN" sz="2800" dirty="0" err="1">
                <a:effectLst/>
                <a:latin typeface="LinLibertineT"/>
              </a:rPr>
              <a:t>Ruan</a:t>
            </a:r>
            <a:endParaRPr kumimoji="1" lang="en-US" altLang="zh-CN" sz="2800" b="0" dirty="0"/>
          </a:p>
          <a:p>
            <a:pPr algn="l"/>
            <a:r>
              <a:rPr kumimoji="1" lang="en-US" altLang="zh-CN" sz="2800" b="0" dirty="0"/>
              <a:t>07/2024</a:t>
            </a:r>
            <a:endParaRPr kumimoji="1" lang="zh-CN" alt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6010958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11290658" cy="895264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Handling Single-</a:t>
            </a:r>
            <a:r>
              <a:rPr kumimoji="1" lang="en-US" altLang="zh-CN" sz="4000" dirty="0" err="1"/>
              <a:t>ToR</a:t>
            </a:r>
            <a:r>
              <a:rPr kumimoji="1" lang="en-US" altLang="zh-CN" sz="4000" dirty="0"/>
              <a:t> Failure</a:t>
            </a:r>
            <a:endParaRPr kumimoji="1" lang="zh-CN" altLang="en-US" sz="4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0FAFD9-64B5-B05A-567E-3A54309F4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41" b="15331"/>
          <a:stretch/>
        </p:blipFill>
        <p:spPr>
          <a:xfrm>
            <a:off x="1113050" y="1955094"/>
            <a:ext cx="3883019" cy="24958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C7361E-B1B9-0877-5A0A-09E202B8D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41" b="15331"/>
          <a:stretch/>
        </p:blipFill>
        <p:spPr>
          <a:xfrm>
            <a:off x="6838122" y="1955094"/>
            <a:ext cx="3883020" cy="24958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B482D-5255-4AF8-2D1E-39CED186C478}"/>
              </a:ext>
            </a:extLst>
          </p:cNvPr>
          <p:cNvSpPr txBox="1"/>
          <p:nvPr/>
        </p:nvSpPr>
        <p:spPr>
          <a:xfrm>
            <a:off x="2281413" y="4450976"/>
            <a:ext cx="1546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LinLibertineTB"/>
              </a:rPr>
              <a:t>Link failure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789A4C-7983-2C48-AECF-4D5D9B210DBD}"/>
              </a:ext>
            </a:extLst>
          </p:cNvPr>
          <p:cNvSpPr txBox="1"/>
          <p:nvPr/>
        </p:nvSpPr>
        <p:spPr>
          <a:xfrm>
            <a:off x="7591779" y="4450976"/>
            <a:ext cx="2375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LinLibertineTB"/>
              </a:rPr>
              <a:t>Link flapping</a:t>
            </a:r>
          </a:p>
        </p:txBody>
      </p:sp>
    </p:spTree>
    <p:extLst>
      <p:ext uri="{BB962C8B-B14F-4D97-AF65-F5344CB8AC3E}">
        <p14:creationId xmlns:p14="http://schemas.microsoft.com/office/powerpoint/2010/main" val="3658385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8349200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Tier1: 1K GPUs in a Segment</a:t>
            </a:r>
            <a:endParaRPr kumimoji="1" lang="zh-CN" altLang="en-US" sz="4000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EE446A04-3CCD-8CC9-A268-7842741FBF0A}"/>
              </a:ext>
            </a:extLst>
          </p:cNvPr>
          <p:cNvSpPr txBox="1"/>
          <p:nvPr/>
        </p:nvSpPr>
        <p:spPr>
          <a:xfrm>
            <a:off x="585784" y="1304377"/>
            <a:ext cx="7966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Employing latest single-chip switch</a:t>
            </a:r>
          </a:p>
        </p:txBody>
      </p:sp>
      <p:pic>
        <p:nvPicPr>
          <p:cNvPr id="195" name="图片 194">
            <a:extLst>
              <a:ext uri="{FF2B5EF4-FFF2-40B4-BE49-F238E27FC236}">
                <a16:creationId xmlns:a16="http://schemas.microsoft.com/office/drawing/2014/main" id="{3E8912C5-2DDD-2F4B-4196-4EFE287C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685" y="1889141"/>
            <a:ext cx="4000556" cy="2409175"/>
          </a:xfrm>
          <a:prstGeom prst="rect">
            <a:avLst/>
          </a:prstGeom>
        </p:spPr>
      </p:pic>
      <p:pic>
        <p:nvPicPr>
          <p:cNvPr id="197" name="图片 196">
            <a:extLst>
              <a:ext uri="{FF2B5EF4-FFF2-40B4-BE49-F238E27FC236}">
                <a16:creationId xmlns:a16="http://schemas.microsoft.com/office/drawing/2014/main" id="{761298F3-A993-2EB6-0C5B-E51B3BC2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963" y="1889141"/>
            <a:ext cx="4000556" cy="2409175"/>
          </a:xfrm>
          <a:prstGeom prst="rect">
            <a:avLst/>
          </a:prstGeom>
        </p:spPr>
      </p:pic>
      <p:pic>
        <p:nvPicPr>
          <p:cNvPr id="199" name="图片 198">
            <a:extLst>
              <a:ext uri="{FF2B5EF4-FFF2-40B4-BE49-F238E27FC236}">
                <a16:creationId xmlns:a16="http://schemas.microsoft.com/office/drawing/2014/main" id="{FD3C302E-EF1C-3C15-1A58-122627E03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71" y="1889141"/>
            <a:ext cx="4018992" cy="2409175"/>
          </a:xfrm>
          <a:prstGeom prst="rect">
            <a:avLst/>
          </a:prstGeom>
        </p:spPr>
      </p:pic>
      <p:cxnSp>
        <p:nvCxnSpPr>
          <p:cNvPr id="202" name="直线箭头连接符 201">
            <a:extLst>
              <a:ext uri="{FF2B5EF4-FFF2-40B4-BE49-F238E27FC236}">
                <a16:creationId xmlns:a16="http://schemas.microsoft.com/office/drawing/2014/main" id="{966CBE90-6922-6AA2-9885-0B5E94F9DFEC}"/>
              </a:ext>
            </a:extLst>
          </p:cNvPr>
          <p:cNvCxnSpPr/>
          <p:nvPr/>
        </p:nvCxnSpPr>
        <p:spPr>
          <a:xfrm flipV="1">
            <a:off x="5582015" y="2546797"/>
            <a:ext cx="1099930" cy="113968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D7CFED11-70CB-1630-5527-43A549B0A5EB}"/>
              </a:ext>
            </a:extLst>
          </p:cNvPr>
          <p:cNvSpPr txBox="1"/>
          <p:nvPr/>
        </p:nvSpPr>
        <p:spPr>
          <a:xfrm>
            <a:off x="5207016" y="2696964"/>
            <a:ext cx="1064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solidFill>
                  <a:srgbClr val="C00000"/>
                </a:solidFill>
                <a:latin typeface="LinLibertineTB"/>
              </a:rPr>
              <a:t>32.6X</a:t>
            </a:r>
          </a:p>
        </p:txBody>
      </p:sp>
      <p:cxnSp>
        <p:nvCxnSpPr>
          <p:cNvPr id="204" name="直线箭头连接符 203">
            <a:extLst>
              <a:ext uri="{FF2B5EF4-FFF2-40B4-BE49-F238E27FC236}">
                <a16:creationId xmlns:a16="http://schemas.microsoft.com/office/drawing/2014/main" id="{F989CF01-5459-A37E-C6C6-682D1EA9444C}"/>
              </a:ext>
            </a:extLst>
          </p:cNvPr>
          <p:cNvCxnSpPr>
            <a:cxnSpLocks/>
          </p:cNvCxnSpPr>
          <p:nvPr/>
        </p:nvCxnSpPr>
        <p:spPr>
          <a:xfrm flipH="1" flipV="1">
            <a:off x="9614259" y="2696964"/>
            <a:ext cx="1334886" cy="725593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6578ECA1-7480-4F93-6D1B-5CD775465FA1}"/>
              </a:ext>
            </a:extLst>
          </p:cNvPr>
          <p:cNvSpPr txBox="1"/>
          <p:nvPr/>
        </p:nvSpPr>
        <p:spPr>
          <a:xfrm>
            <a:off x="10133611" y="2696964"/>
            <a:ext cx="1064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solidFill>
                  <a:srgbClr val="C00000"/>
                </a:solidFill>
                <a:latin typeface="LinLibertineTB"/>
              </a:rPr>
              <a:t>3.77X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6AB2F4-25E7-DD84-9F46-9ED8B1EB0222}"/>
              </a:ext>
            </a:extLst>
          </p:cNvPr>
          <p:cNvSpPr/>
          <p:nvPr/>
        </p:nvSpPr>
        <p:spPr>
          <a:xfrm>
            <a:off x="1583943" y="5122234"/>
            <a:ext cx="1509952" cy="83378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Chip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72C3BA-09A0-AD60-2489-C451148133CF}"/>
              </a:ext>
            </a:extLst>
          </p:cNvPr>
          <p:cNvSpPr/>
          <p:nvPr/>
        </p:nvSpPr>
        <p:spPr>
          <a:xfrm>
            <a:off x="7205421" y="4856421"/>
            <a:ext cx="396949" cy="1913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636A9-34B5-7E9B-B5BD-ED67EE8FE291}"/>
              </a:ext>
            </a:extLst>
          </p:cNvPr>
          <p:cNvSpPr/>
          <p:nvPr/>
        </p:nvSpPr>
        <p:spPr>
          <a:xfrm>
            <a:off x="8536663" y="4849216"/>
            <a:ext cx="396949" cy="1913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A2BBDF-1639-F5E9-FB58-65CF8357E425}"/>
              </a:ext>
            </a:extLst>
          </p:cNvPr>
          <p:cNvSpPr/>
          <p:nvPr/>
        </p:nvSpPr>
        <p:spPr>
          <a:xfrm>
            <a:off x="7205421" y="5860324"/>
            <a:ext cx="396949" cy="1913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3BE6B7-2FE5-4DC6-B69F-D64E48B51A06}"/>
              </a:ext>
            </a:extLst>
          </p:cNvPr>
          <p:cNvSpPr/>
          <p:nvPr/>
        </p:nvSpPr>
        <p:spPr>
          <a:xfrm>
            <a:off x="8536663" y="5853119"/>
            <a:ext cx="396949" cy="1913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B4CE59-0121-2240-AFFA-3FB3A95E87F7}"/>
              </a:ext>
            </a:extLst>
          </p:cNvPr>
          <p:cNvSpPr/>
          <p:nvPr/>
        </p:nvSpPr>
        <p:spPr>
          <a:xfrm rot="5400000">
            <a:off x="6512660" y="5339959"/>
            <a:ext cx="472276" cy="213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538024-42DB-2943-AD88-DE9F8895D66B}"/>
              </a:ext>
            </a:extLst>
          </p:cNvPr>
          <p:cNvSpPr/>
          <p:nvPr/>
        </p:nvSpPr>
        <p:spPr>
          <a:xfrm rot="5400000">
            <a:off x="7834064" y="5339957"/>
            <a:ext cx="472276" cy="213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71240E-2FCD-1A08-2190-27294764B01C}"/>
              </a:ext>
            </a:extLst>
          </p:cNvPr>
          <p:cNvSpPr/>
          <p:nvPr/>
        </p:nvSpPr>
        <p:spPr>
          <a:xfrm rot="5400000">
            <a:off x="9155469" y="5339957"/>
            <a:ext cx="472276" cy="213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6031C5-C96F-5B47-B6AD-84AC87D501E2}"/>
              </a:ext>
            </a:extLst>
          </p:cNvPr>
          <p:cNvSpPr/>
          <p:nvPr/>
        </p:nvSpPr>
        <p:spPr>
          <a:xfrm>
            <a:off x="6269756" y="4679095"/>
            <a:ext cx="935665" cy="53162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Chip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864749-83F7-24B9-1577-487360EF02BF}"/>
              </a:ext>
            </a:extLst>
          </p:cNvPr>
          <p:cNvSpPr/>
          <p:nvPr/>
        </p:nvSpPr>
        <p:spPr>
          <a:xfrm>
            <a:off x="7602370" y="4679095"/>
            <a:ext cx="935665" cy="53162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Chip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3956B7-7679-4292-15A9-449D07C665C5}"/>
              </a:ext>
            </a:extLst>
          </p:cNvPr>
          <p:cNvSpPr/>
          <p:nvPr/>
        </p:nvSpPr>
        <p:spPr>
          <a:xfrm>
            <a:off x="8934984" y="4679095"/>
            <a:ext cx="935665" cy="53162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Chip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02084F-8BAB-1695-C4C2-E686BA35A996}"/>
              </a:ext>
            </a:extLst>
          </p:cNvPr>
          <p:cNvSpPr/>
          <p:nvPr/>
        </p:nvSpPr>
        <p:spPr>
          <a:xfrm>
            <a:off x="6269756" y="5682998"/>
            <a:ext cx="935665" cy="53162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Chip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5BC650-DA28-FD8E-8C44-07638285B38F}"/>
              </a:ext>
            </a:extLst>
          </p:cNvPr>
          <p:cNvSpPr/>
          <p:nvPr/>
        </p:nvSpPr>
        <p:spPr>
          <a:xfrm>
            <a:off x="7602370" y="5682998"/>
            <a:ext cx="935665" cy="53162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Chip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CD665B-A0D5-970A-F505-DB887D5E6DBD}"/>
              </a:ext>
            </a:extLst>
          </p:cNvPr>
          <p:cNvSpPr/>
          <p:nvPr/>
        </p:nvSpPr>
        <p:spPr>
          <a:xfrm>
            <a:off x="8934984" y="5682998"/>
            <a:ext cx="935665" cy="53162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Chip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7F4492A-9317-810D-51F5-53F38D8E05A5}"/>
              </a:ext>
            </a:extLst>
          </p:cNvPr>
          <p:cNvSpPr/>
          <p:nvPr/>
        </p:nvSpPr>
        <p:spPr>
          <a:xfrm>
            <a:off x="10245179" y="5181046"/>
            <a:ext cx="1231577" cy="53162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Controller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EFFC8B-6B6F-0E58-3FB4-2469A782CD28}"/>
              </a:ext>
            </a:extLst>
          </p:cNvPr>
          <p:cNvSpPr/>
          <p:nvPr/>
        </p:nvSpPr>
        <p:spPr>
          <a:xfrm>
            <a:off x="330200" y="4849216"/>
            <a:ext cx="3949700" cy="1365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38F906-0080-C87E-923A-215F0EE9BBA0}"/>
              </a:ext>
            </a:extLst>
          </p:cNvPr>
          <p:cNvSpPr/>
          <p:nvPr/>
        </p:nvSpPr>
        <p:spPr>
          <a:xfrm>
            <a:off x="5988448" y="4528016"/>
            <a:ext cx="5632051" cy="183468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4214D5-B44A-C305-1314-ADBFAE39C848}"/>
              </a:ext>
            </a:extLst>
          </p:cNvPr>
          <p:cNvSpPr txBox="1"/>
          <p:nvPr/>
        </p:nvSpPr>
        <p:spPr>
          <a:xfrm>
            <a:off x="884578" y="6341153"/>
            <a:ext cx="2523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LinLibertineTB"/>
              </a:rPr>
              <a:t>Single-chip switch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C30627-CBA4-566D-FC6D-EC5893719082}"/>
              </a:ext>
            </a:extLst>
          </p:cNvPr>
          <p:cNvSpPr txBox="1"/>
          <p:nvPr/>
        </p:nvSpPr>
        <p:spPr>
          <a:xfrm>
            <a:off x="7473248" y="6341153"/>
            <a:ext cx="2523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LinLibertineTB"/>
              </a:rPr>
              <a:t>Multi-chip switch</a:t>
            </a:r>
          </a:p>
        </p:txBody>
      </p:sp>
    </p:spTree>
    <p:extLst>
      <p:ext uri="{BB962C8B-B14F-4D97-AF65-F5344CB8AC3E}">
        <p14:creationId xmlns:p14="http://schemas.microsoft.com/office/powerpoint/2010/main" val="2179473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8349200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Tier1: 1K GPUs in a Segment</a:t>
            </a:r>
            <a:endParaRPr kumimoji="1" lang="zh-CN" altLang="en-US" sz="4000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EE446A04-3CCD-8CC9-A268-7842741FBF0A}"/>
              </a:ext>
            </a:extLst>
          </p:cNvPr>
          <p:cNvSpPr txBox="1"/>
          <p:nvPr/>
        </p:nvSpPr>
        <p:spPr>
          <a:xfrm>
            <a:off x="585784" y="1304377"/>
            <a:ext cx="7966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Employing latest single-chip switch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68A13E8-CFB0-499B-FACF-70607DF3C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67830"/>
              </p:ext>
            </p:extLst>
          </p:nvPr>
        </p:nvGraphicFramePr>
        <p:xfrm>
          <a:off x="131482" y="2698371"/>
          <a:ext cx="637297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488">
                  <a:extLst>
                    <a:ext uri="{9D8B030D-6E8A-4147-A177-3AD203B41FA5}">
                      <a16:colId xmlns:a16="http://schemas.microsoft.com/office/drawing/2014/main" val="222072320"/>
                    </a:ext>
                  </a:extLst>
                </a:gridCol>
                <a:gridCol w="3186488">
                  <a:extLst>
                    <a:ext uri="{9D8B030D-6E8A-4147-A177-3AD203B41FA5}">
                      <a16:colId xmlns:a16="http://schemas.microsoft.com/office/drawing/2014/main" val="3469679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Date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40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TH5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customer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sample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2022/09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2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TH5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switch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sample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2023/03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84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TH5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mass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delivery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2023/07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99920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C054ACD-4A19-8850-9D49-FC73A952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74" y="3469951"/>
            <a:ext cx="5626626" cy="324401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1BE6B59-A598-32AA-EBA7-D973B8B74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079" y="1125761"/>
            <a:ext cx="4245216" cy="21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443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8349200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Tier1: 1K GPUs in a Segment</a:t>
            </a:r>
            <a:endParaRPr kumimoji="1" lang="zh-CN" altLang="en-US" sz="4000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D179E86-C54A-0F1B-BE5E-5F125CF73D73}"/>
              </a:ext>
            </a:extLst>
          </p:cNvPr>
          <p:cNvSpPr/>
          <p:nvPr/>
        </p:nvSpPr>
        <p:spPr>
          <a:xfrm>
            <a:off x="1503169" y="3183610"/>
            <a:ext cx="384222" cy="395417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00CD200-30D4-5956-1871-7B74FD784B82}"/>
              </a:ext>
            </a:extLst>
          </p:cNvPr>
          <p:cNvSpPr/>
          <p:nvPr/>
        </p:nvSpPr>
        <p:spPr>
          <a:xfrm>
            <a:off x="1503169" y="4448347"/>
            <a:ext cx="384222" cy="395417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90E9484-C95F-6D43-FF43-DFCF8E3A55B2}"/>
              </a:ext>
            </a:extLst>
          </p:cNvPr>
          <p:cNvSpPr/>
          <p:nvPr/>
        </p:nvSpPr>
        <p:spPr>
          <a:xfrm>
            <a:off x="1503169" y="5723456"/>
            <a:ext cx="384222" cy="395417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上下箭头 5">
            <a:extLst>
              <a:ext uri="{FF2B5EF4-FFF2-40B4-BE49-F238E27FC236}">
                <a16:creationId xmlns:a16="http://schemas.microsoft.com/office/drawing/2014/main" id="{5981EC8F-4639-B87D-E1CC-E848E0106259}"/>
              </a:ext>
            </a:extLst>
          </p:cNvPr>
          <p:cNvSpPr/>
          <p:nvPr/>
        </p:nvSpPr>
        <p:spPr>
          <a:xfrm>
            <a:off x="1530879" y="3676340"/>
            <a:ext cx="286554" cy="698483"/>
          </a:xfrm>
          <a:prstGeom prst="upDownArrow">
            <a:avLst>
              <a:gd name="adj1" fmla="val 37795"/>
              <a:gd name="adj2" fmla="val 3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BFFCDE-F2F7-40F6-6D00-378E75A5AA65}"/>
              </a:ext>
            </a:extLst>
          </p:cNvPr>
          <p:cNvSpPr/>
          <p:nvPr/>
        </p:nvSpPr>
        <p:spPr>
          <a:xfrm>
            <a:off x="3979188" y="2105955"/>
            <a:ext cx="1094510" cy="434482"/>
          </a:xfrm>
          <a:prstGeom prst="rect">
            <a:avLst/>
          </a:prstGeom>
          <a:solidFill>
            <a:srgbClr val="00B05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r>
              <a:rPr kumimoji="1" lang="en-US" altLang="zh-CN" sz="2000" kern="0" dirty="0">
                <a:solidFill>
                  <a:schemeClr val="tx1"/>
                </a:solidFill>
                <a:latin typeface="微软雅黑"/>
                <a:ea typeface="微软雅黑"/>
              </a:rPr>
              <a:t>ToR1</a:t>
            </a:r>
            <a:endParaRPr kumimoji="1" lang="zh-CN" altLang="en-US" sz="2000" kern="0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8" name="上下箭头 7">
            <a:extLst>
              <a:ext uri="{FF2B5EF4-FFF2-40B4-BE49-F238E27FC236}">
                <a16:creationId xmlns:a16="http://schemas.microsoft.com/office/drawing/2014/main" id="{B49C5DDF-6248-F033-2223-8E8B53214C80}"/>
              </a:ext>
            </a:extLst>
          </p:cNvPr>
          <p:cNvSpPr/>
          <p:nvPr/>
        </p:nvSpPr>
        <p:spPr>
          <a:xfrm>
            <a:off x="1530879" y="4939554"/>
            <a:ext cx="286554" cy="698483"/>
          </a:xfrm>
          <a:prstGeom prst="upDownArrow">
            <a:avLst>
              <a:gd name="adj1" fmla="val 37795"/>
              <a:gd name="adj2" fmla="val 3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AE5AB66-BD47-6A76-DA59-72EFB761B8DA}"/>
              </a:ext>
            </a:extLst>
          </p:cNvPr>
          <p:cNvSpPr/>
          <p:nvPr/>
        </p:nvSpPr>
        <p:spPr>
          <a:xfrm>
            <a:off x="3211892" y="3183610"/>
            <a:ext cx="384222" cy="395417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6510335-F88E-AA99-97DC-70B7D477E786}"/>
              </a:ext>
            </a:extLst>
          </p:cNvPr>
          <p:cNvSpPr/>
          <p:nvPr/>
        </p:nvSpPr>
        <p:spPr>
          <a:xfrm>
            <a:off x="3211892" y="4448347"/>
            <a:ext cx="384222" cy="395417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D2F871-E9E1-1256-C97C-DB477D351988}"/>
              </a:ext>
            </a:extLst>
          </p:cNvPr>
          <p:cNvSpPr/>
          <p:nvPr/>
        </p:nvSpPr>
        <p:spPr>
          <a:xfrm>
            <a:off x="3211892" y="5723456"/>
            <a:ext cx="384222" cy="395417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下箭头 11">
            <a:extLst>
              <a:ext uri="{FF2B5EF4-FFF2-40B4-BE49-F238E27FC236}">
                <a16:creationId xmlns:a16="http://schemas.microsoft.com/office/drawing/2014/main" id="{31EAE8B0-798B-1394-DE35-3E058F31299D}"/>
              </a:ext>
            </a:extLst>
          </p:cNvPr>
          <p:cNvSpPr/>
          <p:nvPr/>
        </p:nvSpPr>
        <p:spPr>
          <a:xfrm>
            <a:off x="3239602" y="3676340"/>
            <a:ext cx="286554" cy="698483"/>
          </a:xfrm>
          <a:prstGeom prst="upDownArrow">
            <a:avLst>
              <a:gd name="adj1" fmla="val 37795"/>
              <a:gd name="adj2" fmla="val 3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上下箭头 12">
            <a:extLst>
              <a:ext uri="{FF2B5EF4-FFF2-40B4-BE49-F238E27FC236}">
                <a16:creationId xmlns:a16="http://schemas.microsoft.com/office/drawing/2014/main" id="{92AB6168-BFEE-52EC-EA4C-27F9B15A9D10}"/>
              </a:ext>
            </a:extLst>
          </p:cNvPr>
          <p:cNvSpPr/>
          <p:nvPr/>
        </p:nvSpPr>
        <p:spPr>
          <a:xfrm>
            <a:off x="3239602" y="4939554"/>
            <a:ext cx="286554" cy="698483"/>
          </a:xfrm>
          <a:prstGeom prst="upDownArrow">
            <a:avLst>
              <a:gd name="adj1" fmla="val 37795"/>
              <a:gd name="adj2" fmla="val 3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6281839-F1FC-A0F9-4E42-38D0508A7BB0}"/>
              </a:ext>
            </a:extLst>
          </p:cNvPr>
          <p:cNvSpPr/>
          <p:nvPr/>
        </p:nvSpPr>
        <p:spPr>
          <a:xfrm>
            <a:off x="5523739" y="3183610"/>
            <a:ext cx="384222" cy="395417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4747425-3BDA-6DA1-1735-4F47668C435F}"/>
              </a:ext>
            </a:extLst>
          </p:cNvPr>
          <p:cNvSpPr/>
          <p:nvPr/>
        </p:nvSpPr>
        <p:spPr>
          <a:xfrm>
            <a:off x="5523739" y="4448347"/>
            <a:ext cx="384222" cy="395417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F190C7-F093-03A0-ABC3-EA1525021FB8}"/>
              </a:ext>
            </a:extLst>
          </p:cNvPr>
          <p:cNvSpPr/>
          <p:nvPr/>
        </p:nvSpPr>
        <p:spPr>
          <a:xfrm>
            <a:off x="5523739" y="5723456"/>
            <a:ext cx="384222" cy="395417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上下箭头 16">
            <a:extLst>
              <a:ext uri="{FF2B5EF4-FFF2-40B4-BE49-F238E27FC236}">
                <a16:creationId xmlns:a16="http://schemas.microsoft.com/office/drawing/2014/main" id="{F17D06CE-37CB-961E-BF18-10B6D4FD05DC}"/>
              </a:ext>
            </a:extLst>
          </p:cNvPr>
          <p:cNvSpPr/>
          <p:nvPr/>
        </p:nvSpPr>
        <p:spPr>
          <a:xfrm>
            <a:off x="5551449" y="3676340"/>
            <a:ext cx="286554" cy="698483"/>
          </a:xfrm>
          <a:prstGeom prst="upDownArrow">
            <a:avLst>
              <a:gd name="adj1" fmla="val 37795"/>
              <a:gd name="adj2" fmla="val 3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下箭头 17">
            <a:extLst>
              <a:ext uri="{FF2B5EF4-FFF2-40B4-BE49-F238E27FC236}">
                <a16:creationId xmlns:a16="http://schemas.microsoft.com/office/drawing/2014/main" id="{C919ADD7-CCF2-4DD3-ADCF-5335B0F5576F}"/>
              </a:ext>
            </a:extLst>
          </p:cNvPr>
          <p:cNvSpPr/>
          <p:nvPr/>
        </p:nvSpPr>
        <p:spPr>
          <a:xfrm>
            <a:off x="5551449" y="4939554"/>
            <a:ext cx="286554" cy="698483"/>
          </a:xfrm>
          <a:prstGeom prst="upDownArrow">
            <a:avLst>
              <a:gd name="adj1" fmla="val 37795"/>
              <a:gd name="adj2" fmla="val 3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C739445-FE64-05E4-165C-B91754B1AA2F}"/>
              </a:ext>
            </a:extLst>
          </p:cNvPr>
          <p:cNvSpPr/>
          <p:nvPr/>
        </p:nvSpPr>
        <p:spPr>
          <a:xfrm>
            <a:off x="8085285" y="3183610"/>
            <a:ext cx="384222" cy="395417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22658AD-8B0A-4287-1837-323A0C4CAB25}"/>
              </a:ext>
            </a:extLst>
          </p:cNvPr>
          <p:cNvSpPr/>
          <p:nvPr/>
        </p:nvSpPr>
        <p:spPr>
          <a:xfrm>
            <a:off x="8085285" y="4448347"/>
            <a:ext cx="384222" cy="395417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16E44A9-4936-F671-5A92-9D3C372F9EE0}"/>
              </a:ext>
            </a:extLst>
          </p:cNvPr>
          <p:cNvSpPr/>
          <p:nvPr/>
        </p:nvSpPr>
        <p:spPr>
          <a:xfrm>
            <a:off x="8085285" y="5723456"/>
            <a:ext cx="384222" cy="395417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上下箭头 21">
            <a:extLst>
              <a:ext uri="{FF2B5EF4-FFF2-40B4-BE49-F238E27FC236}">
                <a16:creationId xmlns:a16="http://schemas.microsoft.com/office/drawing/2014/main" id="{F8AF0B82-B3A5-7149-7E51-5429E1710219}"/>
              </a:ext>
            </a:extLst>
          </p:cNvPr>
          <p:cNvSpPr/>
          <p:nvPr/>
        </p:nvSpPr>
        <p:spPr>
          <a:xfrm>
            <a:off x="8112995" y="3676340"/>
            <a:ext cx="286554" cy="698483"/>
          </a:xfrm>
          <a:prstGeom prst="upDownArrow">
            <a:avLst>
              <a:gd name="adj1" fmla="val 37795"/>
              <a:gd name="adj2" fmla="val 3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上下箭头 22">
            <a:extLst>
              <a:ext uri="{FF2B5EF4-FFF2-40B4-BE49-F238E27FC236}">
                <a16:creationId xmlns:a16="http://schemas.microsoft.com/office/drawing/2014/main" id="{CCB84AC4-D5DE-F8AD-AEEB-58B8BAB7F804}"/>
              </a:ext>
            </a:extLst>
          </p:cNvPr>
          <p:cNvSpPr/>
          <p:nvPr/>
        </p:nvSpPr>
        <p:spPr>
          <a:xfrm>
            <a:off x="8112995" y="4939554"/>
            <a:ext cx="286554" cy="698483"/>
          </a:xfrm>
          <a:prstGeom prst="upDownArrow">
            <a:avLst>
              <a:gd name="adj1" fmla="val 37795"/>
              <a:gd name="adj2" fmla="val 3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E92CD426-7731-74DB-B81F-7FA1D795E0C0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1695282" y="2540439"/>
            <a:ext cx="2831163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5563F339-6B6A-AE82-2284-050921EF214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3404003" y="2540439"/>
            <a:ext cx="1122440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C64391F-F19A-FBFB-2B64-3C44DBF0C948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4526445" y="2540439"/>
            <a:ext cx="1189407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603A034F-F943-C9B0-F78E-7AEA5CB4016B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4526445" y="2540439"/>
            <a:ext cx="3750953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EFC0DC6-C37C-E94A-C96A-7B16685F9378}"/>
              </a:ext>
            </a:extLst>
          </p:cNvPr>
          <p:cNvSpPr/>
          <p:nvPr/>
        </p:nvSpPr>
        <p:spPr>
          <a:xfrm>
            <a:off x="1239512" y="3032252"/>
            <a:ext cx="886742" cy="3218211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DDAEF84-A721-FA68-9FCF-440858A07657}"/>
              </a:ext>
            </a:extLst>
          </p:cNvPr>
          <p:cNvSpPr/>
          <p:nvPr/>
        </p:nvSpPr>
        <p:spPr>
          <a:xfrm>
            <a:off x="2920748" y="3032252"/>
            <a:ext cx="886742" cy="3218211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CD1A1E3-75BD-184E-89C3-2F9B8F7411EE}"/>
              </a:ext>
            </a:extLst>
          </p:cNvPr>
          <p:cNvSpPr/>
          <p:nvPr/>
        </p:nvSpPr>
        <p:spPr>
          <a:xfrm>
            <a:off x="5248487" y="3032252"/>
            <a:ext cx="886742" cy="3218211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6CAD6F69-1CB0-A416-FD9D-F69BC9305DC2}"/>
              </a:ext>
            </a:extLst>
          </p:cNvPr>
          <p:cNvSpPr/>
          <p:nvPr/>
        </p:nvSpPr>
        <p:spPr>
          <a:xfrm>
            <a:off x="7806004" y="3032252"/>
            <a:ext cx="886742" cy="3218211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AB6196-6934-BDCD-A16E-5055F332EA06}"/>
              </a:ext>
            </a:extLst>
          </p:cNvPr>
          <p:cNvSpPr txBox="1"/>
          <p:nvPr/>
        </p:nvSpPr>
        <p:spPr>
          <a:xfrm>
            <a:off x="1248239" y="6318040"/>
            <a:ext cx="85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/>
              <a:t>Host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</a:t>
            </a:r>
            <a:endParaRPr kumimoji="1" lang="zh-CN" altLang="en-US" sz="2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B053DAD-2E92-3532-740E-8C0C3BE86062}"/>
              </a:ext>
            </a:extLst>
          </p:cNvPr>
          <p:cNvSpPr txBox="1"/>
          <p:nvPr/>
        </p:nvSpPr>
        <p:spPr>
          <a:xfrm>
            <a:off x="2936791" y="6318040"/>
            <a:ext cx="85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/>
              <a:t>Host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</a:t>
            </a:r>
            <a:endParaRPr kumimoji="1"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ED9665-4540-DCFB-BCF3-126A0C650FB8}"/>
              </a:ext>
            </a:extLst>
          </p:cNvPr>
          <p:cNvSpPr txBox="1"/>
          <p:nvPr/>
        </p:nvSpPr>
        <p:spPr>
          <a:xfrm>
            <a:off x="5264530" y="6318040"/>
            <a:ext cx="85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/>
              <a:t>Host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</a:t>
            </a:r>
            <a:endParaRPr kumimoji="1" lang="zh-CN" altLang="en-US" sz="2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1C9EA6-A379-78DB-7D32-201DE5EFA85A}"/>
              </a:ext>
            </a:extLst>
          </p:cNvPr>
          <p:cNvSpPr txBox="1"/>
          <p:nvPr/>
        </p:nvSpPr>
        <p:spPr>
          <a:xfrm>
            <a:off x="7833846" y="6318040"/>
            <a:ext cx="887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/>
              <a:t>Host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</a:t>
            </a:r>
            <a:endParaRPr kumimoji="1" lang="zh-CN" altLang="en-US" sz="2000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14FD4A5-C7DB-A6DE-1BA3-D093BD348DA9}"/>
              </a:ext>
            </a:extLst>
          </p:cNvPr>
          <p:cNvSpPr/>
          <p:nvPr/>
        </p:nvSpPr>
        <p:spPr>
          <a:xfrm>
            <a:off x="6697926" y="6168174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0CCF818-5678-ED39-EE9C-77FE44458580}"/>
              </a:ext>
            </a:extLst>
          </p:cNvPr>
          <p:cNvSpPr/>
          <p:nvPr/>
        </p:nvSpPr>
        <p:spPr>
          <a:xfrm>
            <a:off x="6940644" y="6169815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874243A-895C-85DD-4F75-8637416784CF}"/>
              </a:ext>
            </a:extLst>
          </p:cNvPr>
          <p:cNvSpPr/>
          <p:nvPr/>
        </p:nvSpPr>
        <p:spPr>
          <a:xfrm>
            <a:off x="7178163" y="6172759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C8E8C1F-F872-250F-09A7-341E1BC50249}"/>
              </a:ext>
            </a:extLst>
          </p:cNvPr>
          <p:cNvGrpSpPr/>
          <p:nvPr/>
        </p:nvGrpSpPr>
        <p:grpSpPr>
          <a:xfrm>
            <a:off x="8192966" y="5138689"/>
            <a:ext cx="168861" cy="301343"/>
            <a:chOff x="7277176" y="4627496"/>
            <a:chExt cx="168861" cy="3013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6B4366E-B5ED-5E7E-2083-F149644C578F}"/>
                </a:ext>
              </a:extLst>
            </p:cNvPr>
            <p:cNvSpPr/>
            <p:nvPr/>
          </p:nvSpPr>
          <p:spPr>
            <a:xfrm>
              <a:off x="7277176" y="4627496"/>
              <a:ext cx="168861" cy="301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AAE7843-28C7-9F24-626B-0053565D76FD}"/>
                </a:ext>
              </a:extLst>
            </p:cNvPr>
            <p:cNvGrpSpPr/>
            <p:nvPr/>
          </p:nvGrpSpPr>
          <p:grpSpPr>
            <a:xfrm rot="5400000">
              <a:off x="7231350" y="4755682"/>
              <a:ext cx="223057" cy="45719"/>
              <a:chOff x="6305600" y="6323735"/>
              <a:chExt cx="314026" cy="64365"/>
            </a:xfrm>
            <a:solidFill>
              <a:schemeClr val="tx1"/>
            </a:solidFill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66634139-F348-AE06-94E2-72D36BC03BC6}"/>
                  </a:ext>
                </a:extLst>
              </p:cNvPr>
              <p:cNvSpPr/>
              <p:nvPr/>
            </p:nvSpPr>
            <p:spPr>
              <a:xfrm>
                <a:off x="6305600" y="6323735"/>
                <a:ext cx="62725" cy="6272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BC06D9CC-BF1D-DEF7-3E6F-F3C76D074F56}"/>
                  </a:ext>
                </a:extLst>
              </p:cNvPr>
              <p:cNvSpPr/>
              <p:nvPr/>
            </p:nvSpPr>
            <p:spPr>
              <a:xfrm>
                <a:off x="6431250" y="6325374"/>
                <a:ext cx="62726" cy="62726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357514CD-0C6D-52F9-E185-4D1C82F5C501}"/>
                  </a:ext>
                </a:extLst>
              </p:cNvPr>
              <p:cNvSpPr/>
              <p:nvPr/>
            </p:nvSpPr>
            <p:spPr>
              <a:xfrm>
                <a:off x="6556900" y="6323737"/>
                <a:ext cx="62726" cy="62726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7DC10DE-4983-B9BC-C8AA-690C642D925F}"/>
              </a:ext>
            </a:extLst>
          </p:cNvPr>
          <p:cNvGrpSpPr/>
          <p:nvPr/>
        </p:nvGrpSpPr>
        <p:grpSpPr>
          <a:xfrm>
            <a:off x="5631814" y="5137946"/>
            <a:ext cx="168861" cy="301343"/>
            <a:chOff x="7277176" y="4627496"/>
            <a:chExt cx="168861" cy="301343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1BC16B95-00CB-1B3F-6C48-BD237C55A2BC}"/>
                </a:ext>
              </a:extLst>
            </p:cNvPr>
            <p:cNvSpPr/>
            <p:nvPr/>
          </p:nvSpPr>
          <p:spPr>
            <a:xfrm>
              <a:off x="7277176" y="4627496"/>
              <a:ext cx="168861" cy="301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88AE65D-A3DE-E9BF-BD59-59426B64A1AD}"/>
                </a:ext>
              </a:extLst>
            </p:cNvPr>
            <p:cNvGrpSpPr/>
            <p:nvPr/>
          </p:nvGrpSpPr>
          <p:grpSpPr>
            <a:xfrm rot="5400000">
              <a:off x="7231350" y="4755682"/>
              <a:ext cx="223057" cy="45719"/>
              <a:chOff x="6305600" y="6323735"/>
              <a:chExt cx="314026" cy="64365"/>
            </a:xfrm>
            <a:solidFill>
              <a:schemeClr val="tx1"/>
            </a:solidFill>
          </p:grpSpPr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DAACBC37-4D41-B05E-527D-1DD82196D63F}"/>
                  </a:ext>
                </a:extLst>
              </p:cNvPr>
              <p:cNvSpPr/>
              <p:nvPr/>
            </p:nvSpPr>
            <p:spPr>
              <a:xfrm>
                <a:off x="6305600" y="6323735"/>
                <a:ext cx="62725" cy="6272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35A3B756-191E-4251-34E5-10A0C92740DA}"/>
                  </a:ext>
                </a:extLst>
              </p:cNvPr>
              <p:cNvSpPr/>
              <p:nvPr/>
            </p:nvSpPr>
            <p:spPr>
              <a:xfrm>
                <a:off x="6431250" y="6325374"/>
                <a:ext cx="62726" cy="62726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3B3F0CA7-DAB1-8F70-DF6F-AF0D201D539E}"/>
                  </a:ext>
                </a:extLst>
              </p:cNvPr>
              <p:cNvSpPr/>
              <p:nvPr/>
            </p:nvSpPr>
            <p:spPr>
              <a:xfrm>
                <a:off x="6556900" y="6323737"/>
                <a:ext cx="62726" cy="62726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EB1B5CDB-6F74-8406-214F-6DE6B42D2CBE}"/>
              </a:ext>
            </a:extLst>
          </p:cNvPr>
          <p:cNvGrpSpPr/>
          <p:nvPr/>
        </p:nvGrpSpPr>
        <p:grpSpPr>
          <a:xfrm>
            <a:off x="3315896" y="5142198"/>
            <a:ext cx="168861" cy="301343"/>
            <a:chOff x="7277176" y="4627496"/>
            <a:chExt cx="168861" cy="301343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8BD8BF8-1EBC-E44A-94FF-4A0F9070D556}"/>
                </a:ext>
              </a:extLst>
            </p:cNvPr>
            <p:cNvSpPr/>
            <p:nvPr/>
          </p:nvSpPr>
          <p:spPr>
            <a:xfrm>
              <a:off x="7277176" y="4627496"/>
              <a:ext cx="168861" cy="301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3BB3779-EA1E-31CB-DF75-02AF4505C93D}"/>
                </a:ext>
              </a:extLst>
            </p:cNvPr>
            <p:cNvGrpSpPr/>
            <p:nvPr/>
          </p:nvGrpSpPr>
          <p:grpSpPr>
            <a:xfrm rot="5400000">
              <a:off x="7231350" y="4755682"/>
              <a:ext cx="223057" cy="45719"/>
              <a:chOff x="6305600" y="6323735"/>
              <a:chExt cx="314026" cy="64365"/>
            </a:xfrm>
            <a:solidFill>
              <a:schemeClr val="tx1"/>
            </a:solidFill>
          </p:grpSpPr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9A7F2745-6C9B-509C-D2C0-28A31BBD77D1}"/>
                  </a:ext>
                </a:extLst>
              </p:cNvPr>
              <p:cNvSpPr/>
              <p:nvPr/>
            </p:nvSpPr>
            <p:spPr>
              <a:xfrm>
                <a:off x="6305600" y="6323735"/>
                <a:ext cx="62725" cy="6272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E8EBDE17-02B9-A83D-53B2-893D4FFE3F4A}"/>
                  </a:ext>
                </a:extLst>
              </p:cNvPr>
              <p:cNvSpPr/>
              <p:nvPr/>
            </p:nvSpPr>
            <p:spPr>
              <a:xfrm>
                <a:off x="6431250" y="6325374"/>
                <a:ext cx="62726" cy="62726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72C07401-8CA6-4372-5359-91AD8802DF5F}"/>
                  </a:ext>
                </a:extLst>
              </p:cNvPr>
              <p:cNvSpPr/>
              <p:nvPr/>
            </p:nvSpPr>
            <p:spPr>
              <a:xfrm>
                <a:off x="6556900" y="6323737"/>
                <a:ext cx="62726" cy="62726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AE498D1-0425-5FE8-6BBF-006A9ED16D26}"/>
              </a:ext>
            </a:extLst>
          </p:cNvPr>
          <p:cNvGrpSpPr/>
          <p:nvPr/>
        </p:nvGrpSpPr>
        <p:grpSpPr>
          <a:xfrm>
            <a:off x="1604293" y="5137945"/>
            <a:ext cx="168861" cy="301343"/>
            <a:chOff x="7277176" y="4627496"/>
            <a:chExt cx="168861" cy="301343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AE48523-B722-EC1C-71C9-58C3EA5AAD80}"/>
                </a:ext>
              </a:extLst>
            </p:cNvPr>
            <p:cNvSpPr/>
            <p:nvPr/>
          </p:nvSpPr>
          <p:spPr>
            <a:xfrm>
              <a:off x="7277176" y="4627496"/>
              <a:ext cx="168861" cy="301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B9E9315E-180C-953D-E64B-94E11B3AC604}"/>
                </a:ext>
              </a:extLst>
            </p:cNvPr>
            <p:cNvGrpSpPr/>
            <p:nvPr/>
          </p:nvGrpSpPr>
          <p:grpSpPr>
            <a:xfrm rot="5400000">
              <a:off x="7231350" y="4755682"/>
              <a:ext cx="223057" cy="45719"/>
              <a:chOff x="6305600" y="6323735"/>
              <a:chExt cx="314026" cy="64365"/>
            </a:xfrm>
            <a:solidFill>
              <a:schemeClr val="tx1"/>
            </a:solidFill>
          </p:grpSpPr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49FD152-9AAF-85A9-3E44-EDE83244FC15}"/>
                  </a:ext>
                </a:extLst>
              </p:cNvPr>
              <p:cNvSpPr/>
              <p:nvPr/>
            </p:nvSpPr>
            <p:spPr>
              <a:xfrm>
                <a:off x="6305600" y="6323735"/>
                <a:ext cx="62725" cy="6272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65418EEB-4995-A2BB-A719-093448592CB8}"/>
                  </a:ext>
                </a:extLst>
              </p:cNvPr>
              <p:cNvSpPr/>
              <p:nvPr/>
            </p:nvSpPr>
            <p:spPr>
              <a:xfrm>
                <a:off x="6431250" y="6325374"/>
                <a:ext cx="62726" cy="62726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17546E66-0E81-BAF6-586B-A2CDB88A7628}"/>
                  </a:ext>
                </a:extLst>
              </p:cNvPr>
              <p:cNvSpPr/>
              <p:nvPr/>
            </p:nvSpPr>
            <p:spPr>
              <a:xfrm>
                <a:off x="6556900" y="6323737"/>
                <a:ext cx="62726" cy="62726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16E1BADA-F00A-AADF-3B9B-702437416992}"/>
              </a:ext>
            </a:extLst>
          </p:cNvPr>
          <p:cNvSpPr/>
          <p:nvPr/>
        </p:nvSpPr>
        <p:spPr>
          <a:xfrm>
            <a:off x="6301236" y="2105955"/>
            <a:ext cx="1094510" cy="434482"/>
          </a:xfrm>
          <a:prstGeom prst="rect">
            <a:avLst/>
          </a:prstGeom>
          <a:solidFill>
            <a:srgbClr val="92D05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r>
              <a:rPr kumimoji="1" lang="en-US" altLang="zh-CN" sz="2000" kern="0" dirty="0">
                <a:solidFill>
                  <a:schemeClr val="tx1"/>
                </a:solidFill>
                <a:latin typeface="微软雅黑"/>
                <a:ea typeface="微软雅黑"/>
              </a:rPr>
              <a:t>ToR2</a:t>
            </a:r>
            <a:endParaRPr kumimoji="1" lang="zh-CN" altLang="en-US" sz="2000" kern="0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D92E31A5-F64B-F3FE-C29F-CFB272666454}"/>
              </a:ext>
            </a:extLst>
          </p:cNvPr>
          <p:cNvCxnSpPr>
            <a:cxnSpLocks/>
            <a:stCxn id="116" idx="2"/>
            <a:endCxn id="3" idx="0"/>
          </p:cNvCxnSpPr>
          <p:nvPr/>
        </p:nvCxnSpPr>
        <p:spPr>
          <a:xfrm flipH="1">
            <a:off x="1695282" y="2540439"/>
            <a:ext cx="5153211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96C4B33B-75B6-500B-72DF-5928E502FD64}"/>
              </a:ext>
            </a:extLst>
          </p:cNvPr>
          <p:cNvCxnSpPr>
            <a:cxnSpLocks/>
            <a:stCxn id="116" idx="2"/>
            <a:endCxn id="9" idx="0"/>
          </p:cNvCxnSpPr>
          <p:nvPr/>
        </p:nvCxnSpPr>
        <p:spPr>
          <a:xfrm flipH="1">
            <a:off x="3404003" y="2540439"/>
            <a:ext cx="3444488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D897C813-9EEA-B52C-F077-D570681B61D4}"/>
              </a:ext>
            </a:extLst>
          </p:cNvPr>
          <p:cNvCxnSpPr>
            <a:cxnSpLocks/>
            <a:stCxn id="116" idx="2"/>
            <a:endCxn id="14" idx="0"/>
          </p:cNvCxnSpPr>
          <p:nvPr/>
        </p:nvCxnSpPr>
        <p:spPr>
          <a:xfrm flipH="1">
            <a:off x="5715852" y="2540439"/>
            <a:ext cx="1132641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83BEF5E8-C05B-4FE8-4957-E799D87D6275}"/>
              </a:ext>
            </a:extLst>
          </p:cNvPr>
          <p:cNvCxnSpPr>
            <a:cxnSpLocks/>
            <a:stCxn id="116" idx="2"/>
            <a:endCxn id="19" idx="0"/>
          </p:cNvCxnSpPr>
          <p:nvPr/>
        </p:nvCxnSpPr>
        <p:spPr>
          <a:xfrm>
            <a:off x="6848493" y="2540439"/>
            <a:ext cx="1428905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D1C060B1-E4EE-4D26-4B82-397482E5A8A1}"/>
              </a:ext>
            </a:extLst>
          </p:cNvPr>
          <p:cNvSpPr/>
          <p:nvPr/>
        </p:nvSpPr>
        <p:spPr>
          <a:xfrm>
            <a:off x="3959131" y="3359190"/>
            <a:ext cx="1094510" cy="434482"/>
          </a:xfrm>
          <a:prstGeom prst="rect">
            <a:avLst/>
          </a:prstGeom>
          <a:solidFill>
            <a:srgbClr val="00B05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r>
              <a:rPr kumimoji="1" lang="en-US" altLang="zh-CN" sz="2000" kern="0" dirty="0">
                <a:solidFill>
                  <a:schemeClr val="tx1"/>
                </a:solidFill>
                <a:latin typeface="微软雅黑"/>
                <a:ea typeface="微软雅黑"/>
              </a:rPr>
              <a:t>ToR3</a:t>
            </a:r>
            <a:endParaRPr kumimoji="1" lang="zh-CN" altLang="en-US" sz="2000" kern="0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CA6F4EA3-9EFD-7355-766C-27E55C27B60E}"/>
              </a:ext>
            </a:extLst>
          </p:cNvPr>
          <p:cNvCxnSpPr>
            <a:cxnSpLocks/>
            <a:stCxn id="121" idx="2"/>
          </p:cNvCxnSpPr>
          <p:nvPr/>
        </p:nvCxnSpPr>
        <p:spPr>
          <a:xfrm flipH="1">
            <a:off x="1675225" y="3793674"/>
            <a:ext cx="2831163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8AE58ACC-9E37-0403-3316-1E76E7C2E510}"/>
              </a:ext>
            </a:extLst>
          </p:cNvPr>
          <p:cNvCxnSpPr>
            <a:cxnSpLocks/>
            <a:stCxn id="121" idx="2"/>
          </p:cNvCxnSpPr>
          <p:nvPr/>
        </p:nvCxnSpPr>
        <p:spPr>
          <a:xfrm flipH="1">
            <a:off x="3383946" y="3793674"/>
            <a:ext cx="1122440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6C39042C-B5B8-9B47-4038-27CB1E9C80CC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4506388" y="3793674"/>
            <a:ext cx="1189407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7D962BA9-4FAE-CA92-DB84-17B35CD0EF73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4506388" y="3793674"/>
            <a:ext cx="3750953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9AFA6ABF-5233-8C4F-AFB3-04DDC0FB5931}"/>
              </a:ext>
            </a:extLst>
          </p:cNvPr>
          <p:cNvSpPr/>
          <p:nvPr/>
        </p:nvSpPr>
        <p:spPr>
          <a:xfrm>
            <a:off x="6281179" y="3359190"/>
            <a:ext cx="1094510" cy="434482"/>
          </a:xfrm>
          <a:prstGeom prst="rect">
            <a:avLst/>
          </a:prstGeom>
          <a:solidFill>
            <a:srgbClr val="92D05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r>
              <a:rPr kumimoji="1" lang="en-US" altLang="zh-CN" sz="2000" kern="0" dirty="0">
                <a:solidFill>
                  <a:schemeClr val="tx1"/>
                </a:solidFill>
                <a:latin typeface="微软雅黑"/>
                <a:ea typeface="微软雅黑"/>
              </a:rPr>
              <a:t>ToR4</a:t>
            </a:r>
            <a:endParaRPr kumimoji="1" lang="zh-CN" altLang="en-US" sz="2000" kern="0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485ACE1C-B6B3-3D56-3709-699F5A430954}"/>
              </a:ext>
            </a:extLst>
          </p:cNvPr>
          <p:cNvCxnSpPr>
            <a:cxnSpLocks/>
            <a:stCxn id="126" idx="2"/>
          </p:cNvCxnSpPr>
          <p:nvPr/>
        </p:nvCxnSpPr>
        <p:spPr>
          <a:xfrm flipH="1">
            <a:off x="1675225" y="3793674"/>
            <a:ext cx="5153211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5359844C-C28F-79D9-7831-7A38F4C8E431}"/>
              </a:ext>
            </a:extLst>
          </p:cNvPr>
          <p:cNvCxnSpPr>
            <a:cxnSpLocks/>
            <a:stCxn id="126" idx="2"/>
          </p:cNvCxnSpPr>
          <p:nvPr/>
        </p:nvCxnSpPr>
        <p:spPr>
          <a:xfrm flipH="1">
            <a:off x="3383946" y="3793674"/>
            <a:ext cx="3444488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42DECAFF-5143-38F2-CE34-7633DA3AFF67}"/>
              </a:ext>
            </a:extLst>
          </p:cNvPr>
          <p:cNvCxnSpPr>
            <a:cxnSpLocks/>
            <a:stCxn id="126" idx="2"/>
          </p:cNvCxnSpPr>
          <p:nvPr/>
        </p:nvCxnSpPr>
        <p:spPr>
          <a:xfrm flipH="1">
            <a:off x="5695795" y="3793674"/>
            <a:ext cx="1132641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42B627CC-6E26-D896-E00D-C6A334BA4DB0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6828436" y="3793674"/>
            <a:ext cx="1428905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EDF30E6E-A717-20F3-ED27-E81D80BDA526}"/>
              </a:ext>
            </a:extLst>
          </p:cNvPr>
          <p:cNvSpPr/>
          <p:nvPr/>
        </p:nvSpPr>
        <p:spPr>
          <a:xfrm>
            <a:off x="3959131" y="4647011"/>
            <a:ext cx="1094510" cy="434482"/>
          </a:xfrm>
          <a:prstGeom prst="rect">
            <a:avLst/>
          </a:prstGeom>
          <a:solidFill>
            <a:srgbClr val="00B05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r>
              <a:rPr kumimoji="1" lang="en-US" altLang="zh-CN" sz="2000" kern="0" dirty="0">
                <a:solidFill>
                  <a:schemeClr val="tx1"/>
                </a:solidFill>
                <a:latin typeface="微软雅黑"/>
                <a:ea typeface="微软雅黑"/>
              </a:rPr>
              <a:t>ToR15</a:t>
            </a:r>
            <a:endParaRPr kumimoji="1" lang="zh-CN" altLang="en-US" sz="2000" kern="0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A83F6218-3609-24CD-0F33-5CFA4EFAB44B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1675225" y="5081495"/>
            <a:ext cx="2831163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DBB9E339-AF8D-4A9D-E345-F73A6A6D3F06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3383946" y="5081495"/>
            <a:ext cx="1122440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B3164ABB-EAC7-EC07-8177-FC8BD69C059A}"/>
              </a:ext>
            </a:extLst>
          </p:cNvPr>
          <p:cNvCxnSpPr>
            <a:cxnSpLocks/>
            <a:stCxn id="131" idx="2"/>
          </p:cNvCxnSpPr>
          <p:nvPr/>
        </p:nvCxnSpPr>
        <p:spPr>
          <a:xfrm>
            <a:off x="4506388" y="5081495"/>
            <a:ext cx="1189407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F3EBFCA4-6F19-CB53-4C2A-25715AA35645}"/>
              </a:ext>
            </a:extLst>
          </p:cNvPr>
          <p:cNvCxnSpPr>
            <a:cxnSpLocks/>
            <a:stCxn id="131" idx="2"/>
          </p:cNvCxnSpPr>
          <p:nvPr/>
        </p:nvCxnSpPr>
        <p:spPr>
          <a:xfrm>
            <a:off x="4506388" y="5081495"/>
            <a:ext cx="3750953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6" name="矩形 135">
            <a:extLst>
              <a:ext uri="{FF2B5EF4-FFF2-40B4-BE49-F238E27FC236}">
                <a16:creationId xmlns:a16="http://schemas.microsoft.com/office/drawing/2014/main" id="{EAB0234C-AA6A-184C-C357-B1319F4541DC}"/>
              </a:ext>
            </a:extLst>
          </p:cNvPr>
          <p:cNvSpPr/>
          <p:nvPr/>
        </p:nvSpPr>
        <p:spPr>
          <a:xfrm>
            <a:off x="6281179" y="4647011"/>
            <a:ext cx="1094510" cy="434482"/>
          </a:xfrm>
          <a:prstGeom prst="rect">
            <a:avLst/>
          </a:prstGeom>
          <a:solidFill>
            <a:srgbClr val="92D05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r>
              <a:rPr kumimoji="1" lang="en-US" altLang="zh-CN" sz="2000" kern="0" dirty="0">
                <a:solidFill>
                  <a:schemeClr val="tx1"/>
                </a:solidFill>
                <a:latin typeface="微软雅黑"/>
                <a:ea typeface="微软雅黑"/>
              </a:rPr>
              <a:t>ToR16</a:t>
            </a:r>
            <a:endParaRPr kumimoji="1" lang="zh-CN" altLang="en-US" sz="2000" kern="0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2B1AC739-7652-5B0F-798A-2BDE81482202}"/>
              </a:ext>
            </a:extLst>
          </p:cNvPr>
          <p:cNvCxnSpPr>
            <a:cxnSpLocks/>
            <a:stCxn id="136" idx="2"/>
          </p:cNvCxnSpPr>
          <p:nvPr/>
        </p:nvCxnSpPr>
        <p:spPr>
          <a:xfrm flipH="1">
            <a:off x="1675225" y="5081495"/>
            <a:ext cx="5153211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E04589E6-4558-8719-113B-B4D512DF1E4F}"/>
              </a:ext>
            </a:extLst>
          </p:cNvPr>
          <p:cNvCxnSpPr>
            <a:cxnSpLocks/>
            <a:stCxn id="136" idx="2"/>
          </p:cNvCxnSpPr>
          <p:nvPr/>
        </p:nvCxnSpPr>
        <p:spPr>
          <a:xfrm flipH="1">
            <a:off x="3383946" y="5081495"/>
            <a:ext cx="3444488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9C4EE433-C935-96EB-F1D3-23E6F707A167}"/>
              </a:ext>
            </a:extLst>
          </p:cNvPr>
          <p:cNvCxnSpPr>
            <a:cxnSpLocks/>
            <a:stCxn id="136" idx="2"/>
          </p:cNvCxnSpPr>
          <p:nvPr/>
        </p:nvCxnSpPr>
        <p:spPr>
          <a:xfrm flipH="1">
            <a:off x="5695795" y="5081495"/>
            <a:ext cx="1132641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6AE5916-6368-E15B-E54C-223C70879884}"/>
              </a:ext>
            </a:extLst>
          </p:cNvPr>
          <p:cNvCxnSpPr>
            <a:cxnSpLocks/>
            <a:stCxn id="136" idx="2"/>
          </p:cNvCxnSpPr>
          <p:nvPr/>
        </p:nvCxnSpPr>
        <p:spPr>
          <a:xfrm>
            <a:off x="6828436" y="5081495"/>
            <a:ext cx="1428905" cy="643171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9656FD67-7A78-23CF-8BD5-FCB2C3397639}"/>
              </a:ext>
            </a:extLst>
          </p:cNvPr>
          <p:cNvGrpSpPr/>
          <p:nvPr/>
        </p:nvGrpSpPr>
        <p:grpSpPr>
          <a:xfrm>
            <a:off x="1282127" y="3193447"/>
            <a:ext cx="774571" cy="414391"/>
            <a:chOff x="1299807" y="354741"/>
            <a:chExt cx="774571" cy="414391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0E05B33A-AAE9-AB2F-B5F8-F64987B4A4AD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F0B6B132-9D34-64FF-2506-EA63AFD620D0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GPU1</a:t>
              </a:r>
              <a:endParaRPr kumimoji="1" lang="zh-CN" altLang="en-US" sz="2000" dirty="0"/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E4AB93C-CFFC-D807-3291-48C74EC343D8}"/>
              </a:ext>
            </a:extLst>
          </p:cNvPr>
          <p:cNvGrpSpPr/>
          <p:nvPr/>
        </p:nvGrpSpPr>
        <p:grpSpPr>
          <a:xfrm>
            <a:off x="2971453" y="3185895"/>
            <a:ext cx="774571" cy="414391"/>
            <a:chOff x="1299807" y="354741"/>
            <a:chExt cx="774571" cy="414391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99FE650C-3607-C454-1BF0-26E5885A5230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D19BE310-FF61-E70B-6758-0E606D15BB67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GPU1</a:t>
              </a:r>
              <a:endParaRPr kumimoji="1" lang="zh-CN" altLang="en-US" sz="2000" dirty="0"/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912ED256-80A2-DC35-08C3-2A78509D36E7}"/>
              </a:ext>
            </a:extLst>
          </p:cNvPr>
          <p:cNvGrpSpPr/>
          <p:nvPr/>
        </p:nvGrpSpPr>
        <p:grpSpPr>
          <a:xfrm>
            <a:off x="5302100" y="3186984"/>
            <a:ext cx="774571" cy="414391"/>
            <a:chOff x="1299807" y="354741"/>
            <a:chExt cx="774571" cy="41439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DBEE5DFF-1534-81D8-0416-D5D35E22CFD7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B4CC6DCB-C2E2-6298-7A54-CAF3C9316B7F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GPU1</a:t>
              </a:r>
              <a:endParaRPr kumimoji="1" lang="zh-CN" altLang="en-US" sz="2000" dirty="0"/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51A9C64-5C4B-F4D9-C017-0A5BE45D013B}"/>
              </a:ext>
            </a:extLst>
          </p:cNvPr>
          <p:cNvGrpSpPr/>
          <p:nvPr/>
        </p:nvGrpSpPr>
        <p:grpSpPr>
          <a:xfrm>
            <a:off x="7857026" y="3186984"/>
            <a:ext cx="774571" cy="414391"/>
            <a:chOff x="1299807" y="354741"/>
            <a:chExt cx="774571" cy="414391"/>
          </a:xfrm>
        </p:grpSpPr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425289FA-5612-740D-AE18-549110928FCF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0D91A066-8501-7576-DDA9-833E37240DD0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GPU1</a:t>
              </a:r>
              <a:endParaRPr kumimoji="1" lang="zh-CN" altLang="en-US" sz="2000" dirty="0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2D497B0A-0169-ACF7-194E-60C7E5AB3036}"/>
              </a:ext>
            </a:extLst>
          </p:cNvPr>
          <p:cNvGrpSpPr/>
          <p:nvPr/>
        </p:nvGrpSpPr>
        <p:grpSpPr>
          <a:xfrm>
            <a:off x="1282127" y="4448742"/>
            <a:ext cx="774571" cy="414391"/>
            <a:chOff x="1299807" y="354741"/>
            <a:chExt cx="774571" cy="414391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7257C422-53FA-2E6F-881A-F059A5F38CB7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5DCE25CC-E76A-B644-E4AD-556EC2BA36EE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GPU2</a:t>
              </a:r>
              <a:endParaRPr kumimoji="1" lang="zh-CN" altLang="en-US" sz="2000" dirty="0"/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ADD8E4E6-BC8D-B6DD-4DFE-3FCE7711166A}"/>
              </a:ext>
            </a:extLst>
          </p:cNvPr>
          <p:cNvGrpSpPr/>
          <p:nvPr/>
        </p:nvGrpSpPr>
        <p:grpSpPr>
          <a:xfrm>
            <a:off x="2971453" y="4441190"/>
            <a:ext cx="774571" cy="414391"/>
            <a:chOff x="1299807" y="354741"/>
            <a:chExt cx="774571" cy="414391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8DFF959A-FC07-9891-7AE9-F635D75923B4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EF973395-544C-ECFD-1ADE-ADC959108B86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GPU2</a:t>
              </a:r>
              <a:endParaRPr kumimoji="1" lang="zh-CN" altLang="en-US" sz="2000" dirty="0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6DCACB6-1D23-5F48-8A3B-B566D3A129E2}"/>
              </a:ext>
            </a:extLst>
          </p:cNvPr>
          <p:cNvGrpSpPr/>
          <p:nvPr/>
        </p:nvGrpSpPr>
        <p:grpSpPr>
          <a:xfrm>
            <a:off x="5302100" y="4442279"/>
            <a:ext cx="774571" cy="414391"/>
            <a:chOff x="1299807" y="354741"/>
            <a:chExt cx="774571" cy="414391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71ABFD76-4152-AB9E-9EED-FA8E9775290F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99189000-D969-0A09-B11A-1D404DA00CE2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GPU2</a:t>
              </a:r>
              <a:endParaRPr kumimoji="1" lang="zh-CN" altLang="en-US" sz="2000" dirty="0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06CA819B-B4BA-BA62-EE10-4D1056FC7405}"/>
              </a:ext>
            </a:extLst>
          </p:cNvPr>
          <p:cNvGrpSpPr/>
          <p:nvPr/>
        </p:nvGrpSpPr>
        <p:grpSpPr>
          <a:xfrm>
            <a:off x="7857026" y="4442279"/>
            <a:ext cx="774571" cy="414391"/>
            <a:chOff x="1299807" y="354741"/>
            <a:chExt cx="774571" cy="414391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5F77338A-8C26-2318-A3F4-58ACCF5B5AB5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8E887298-F2E4-7606-9110-FB23064E8DED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GPU2</a:t>
              </a:r>
              <a:endParaRPr kumimoji="1" lang="zh-CN" altLang="en-US" sz="2000" dirty="0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45572830-FF08-8D33-4BC8-6FA7AF6E6D13}"/>
              </a:ext>
            </a:extLst>
          </p:cNvPr>
          <p:cNvGrpSpPr/>
          <p:nvPr/>
        </p:nvGrpSpPr>
        <p:grpSpPr>
          <a:xfrm>
            <a:off x="1287939" y="5732742"/>
            <a:ext cx="774571" cy="414391"/>
            <a:chOff x="1299807" y="354741"/>
            <a:chExt cx="774571" cy="414391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ED15EDD7-B4C9-EB12-0E75-7FFBEE6846E2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18E54F4C-2941-5B3E-B88B-AC363B78A8E8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GPU8</a:t>
              </a:r>
              <a:endParaRPr kumimoji="1" lang="zh-CN" altLang="en-US" sz="2000" dirty="0"/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FB9DE33A-65AF-9BF4-7D42-68F487568067}"/>
              </a:ext>
            </a:extLst>
          </p:cNvPr>
          <p:cNvGrpSpPr/>
          <p:nvPr/>
        </p:nvGrpSpPr>
        <p:grpSpPr>
          <a:xfrm>
            <a:off x="2977265" y="5725190"/>
            <a:ext cx="774571" cy="414391"/>
            <a:chOff x="1299807" y="354741"/>
            <a:chExt cx="774571" cy="414391"/>
          </a:xfrm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AF95CB88-5137-6F35-41B9-B3A5C5E9E9ED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7EBD9B99-23AC-D4C8-F95D-81DE399DC4D8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GPU8</a:t>
              </a:r>
              <a:endParaRPr kumimoji="1" lang="zh-CN" altLang="en-US" sz="2000" dirty="0"/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BEA1BAEA-8D08-42A0-D92C-FC9AD1081B8F}"/>
              </a:ext>
            </a:extLst>
          </p:cNvPr>
          <p:cNvGrpSpPr/>
          <p:nvPr/>
        </p:nvGrpSpPr>
        <p:grpSpPr>
          <a:xfrm>
            <a:off x="5307912" y="5726279"/>
            <a:ext cx="774571" cy="414391"/>
            <a:chOff x="1299807" y="354741"/>
            <a:chExt cx="774571" cy="414391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6B6696E-3B97-1463-B66E-8BE3882EC517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59AAD540-18E4-FA0E-B20D-8C4114D18FD5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GPU8</a:t>
              </a:r>
              <a:endParaRPr kumimoji="1" lang="zh-CN" altLang="en-US" sz="2000" dirty="0"/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06E89DC9-61F6-FE42-24CE-06C8395CB84F}"/>
              </a:ext>
            </a:extLst>
          </p:cNvPr>
          <p:cNvGrpSpPr/>
          <p:nvPr/>
        </p:nvGrpSpPr>
        <p:grpSpPr>
          <a:xfrm>
            <a:off x="7862838" y="5726279"/>
            <a:ext cx="774571" cy="414391"/>
            <a:chOff x="1299807" y="354741"/>
            <a:chExt cx="774571" cy="414391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5A96ECC5-B8BE-4A4D-AF0E-46D99365D3FA}"/>
                </a:ext>
              </a:extLst>
            </p:cNvPr>
            <p:cNvSpPr/>
            <p:nvPr/>
          </p:nvSpPr>
          <p:spPr>
            <a:xfrm>
              <a:off x="1335108" y="354741"/>
              <a:ext cx="712737" cy="3883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458EECC6-3F86-3F06-C075-5FB21152ADFA}"/>
                </a:ext>
              </a:extLst>
            </p:cNvPr>
            <p:cNvSpPr txBox="1"/>
            <p:nvPr/>
          </p:nvSpPr>
          <p:spPr>
            <a:xfrm>
              <a:off x="1299807" y="36902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GPU8</a:t>
              </a:r>
              <a:endParaRPr kumimoji="1" lang="zh-CN" altLang="en-US" sz="2000" dirty="0"/>
            </a:p>
          </p:txBody>
        </p:sp>
      </p:grp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FB1F8AE7-E47F-8FAA-1D6A-640E9C6F6A35}"/>
              </a:ext>
            </a:extLst>
          </p:cNvPr>
          <p:cNvCxnSpPr>
            <a:cxnSpLocks/>
          </p:cNvCxnSpPr>
          <p:nvPr/>
        </p:nvCxnSpPr>
        <p:spPr>
          <a:xfrm flipV="1">
            <a:off x="1660071" y="2434055"/>
            <a:ext cx="2812337" cy="678317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箭头连接符 177">
            <a:extLst>
              <a:ext uri="{FF2B5EF4-FFF2-40B4-BE49-F238E27FC236}">
                <a16:creationId xmlns:a16="http://schemas.microsoft.com/office/drawing/2014/main" id="{0560984B-DD4F-A79E-3F4F-20CB3E13E135}"/>
              </a:ext>
            </a:extLst>
          </p:cNvPr>
          <p:cNvCxnSpPr>
            <a:cxnSpLocks/>
          </p:cNvCxnSpPr>
          <p:nvPr/>
        </p:nvCxnSpPr>
        <p:spPr>
          <a:xfrm flipH="1">
            <a:off x="1838210" y="3652534"/>
            <a:ext cx="4538" cy="73657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箭头连接符 178">
            <a:extLst>
              <a:ext uri="{FF2B5EF4-FFF2-40B4-BE49-F238E27FC236}">
                <a16:creationId xmlns:a16="http://schemas.microsoft.com/office/drawing/2014/main" id="{70C54084-9138-C31A-CB4F-3C17F7DF279A}"/>
              </a:ext>
            </a:extLst>
          </p:cNvPr>
          <p:cNvCxnSpPr>
            <a:cxnSpLocks/>
          </p:cNvCxnSpPr>
          <p:nvPr/>
        </p:nvCxnSpPr>
        <p:spPr>
          <a:xfrm flipV="1">
            <a:off x="1938096" y="3684370"/>
            <a:ext cx="2523494" cy="63892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9775AA18-FDB8-571D-A407-4A89005E69EA}"/>
              </a:ext>
            </a:extLst>
          </p:cNvPr>
          <p:cNvGrpSpPr/>
          <p:nvPr/>
        </p:nvGrpSpPr>
        <p:grpSpPr>
          <a:xfrm>
            <a:off x="4528556" y="2428072"/>
            <a:ext cx="1218261" cy="1976403"/>
            <a:chOff x="4442495" y="662516"/>
            <a:chExt cx="3870993" cy="1976403"/>
          </a:xfrm>
        </p:grpSpPr>
        <p:cxnSp>
          <p:nvCxnSpPr>
            <p:cNvPr id="181" name="直线箭头连接符 180">
              <a:extLst>
                <a:ext uri="{FF2B5EF4-FFF2-40B4-BE49-F238E27FC236}">
                  <a16:creationId xmlns:a16="http://schemas.microsoft.com/office/drawing/2014/main" id="{7658D776-314C-8C16-8E10-5F1BEF1E1591}"/>
                </a:ext>
              </a:extLst>
            </p:cNvPr>
            <p:cNvCxnSpPr>
              <a:cxnSpLocks/>
            </p:cNvCxnSpPr>
            <p:nvPr/>
          </p:nvCxnSpPr>
          <p:spPr>
            <a:xfrm>
              <a:off x="4470776" y="662516"/>
              <a:ext cx="3842712" cy="70573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箭头连接符 181">
              <a:extLst>
                <a:ext uri="{FF2B5EF4-FFF2-40B4-BE49-F238E27FC236}">
                  <a16:creationId xmlns:a16="http://schemas.microsoft.com/office/drawing/2014/main" id="{C9A15A28-59FD-04D4-63C7-124C313DBC6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495" y="1930598"/>
              <a:ext cx="3842712" cy="708321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0167B55A-64F0-80F1-16DE-5F3A1BC4DD4E}"/>
              </a:ext>
            </a:extLst>
          </p:cNvPr>
          <p:cNvCxnSpPr>
            <a:cxnSpLocks/>
          </p:cNvCxnSpPr>
          <p:nvPr/>
        </p:nvCxnSpPr>
        <p:spPr>
          <a:xfrm flipH="1">
            <a:off x="8899059" y="3481407"/>
            <a:ext cx="666548" cy="608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4" name="文本框 183">
            <a:extLst>
              <a:ext uri="{FF2B5EF4-FFF2-40B4-BE49-F238E27FC236}">
                <a16:creationId xmlns:a16="http://schemas.microsoft.com/office/drawing/2014/main" id="{B1081735-8D24-5F48-EC59-5790955DBC78}"/>
              </a:ext>
            </a:extLst>
          </p:cNvPr>
          <p:cNvSpPr txBox="1"/>
          <p:nvPr/>
        </p:nvSpPr>
        <p:spPr>
          <a:xfrm>
            <a:off x="9636509" y="3271387"/>
            <a:ext cx="163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/>
              <a:t>Inter-host link</a:t>
            </a:r>
            <a:endParaRPr kumimoji="1" lang="zh-CN" altLang="en-US" sz="2000" dirty="0"/>
          </a:p>
        </p:txBody>
      </p:sp>
      <p:sp>
        <p:nvSpPr>
          <p:cNvPr id="185" name="上下箭头 184">
            <a:extLst>
              <a:ext uri="{FF2B5EF4-FFF2-40B4-BE49-F238E27FC236}">
                <a16:creationId xmlns:a16="http://schemas.microsoft.com/office/drawing/2014/main" id="{E08AAC16-DABD-9490-CA24-B04C6875F208}"/>
              </a:ext>
            </a:extLst>
          </p:cNvPr>
          <p:cNvSpPr/>
          <p:nvPr/>
        </p:nvSpPr>
        <p:spPr>
          <a:xfrm rot="16200000">
            <a:off x="9113544" y="3738840"/>
            <a:ext cx="215007" cy="646698"/>
          </a:xfrm>
          <a:prstGeom prst="upDownArrow">
            <a:avLst>
              <a:gd name="adj1" fmla="val 37795"/>
              <a:gd name="adj2" fmla="val 33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DE2C3746-C993-4D30-A455-068FE98F4801}"/>
              </a:ext>
            </a:extLst>
          </p:cNvPr>
          <p:cNvSpPr txBox="1"/>
          <p:nvPr/>
        </p:nvSpPr>
        <p:spPr>
          <a:xfrm>
            <a:off x="9623422" y="3889223"/>
            <a:ext cx="1636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/>
              <a:t>Intra-host link</a:t>
            </a:r>
            <a:endParaRPr kumimoji="1" lang="zh-CN" altLang="en-US" sz="2000" dirty="0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53F8CC5C-6821-754C-FC86-BFDA9DB02A16}"/>
              </a:ext>
            </a:extLst>
          </p:cNvPr>
          <p:cNvSpPr txBox="1"/>
          <p:nvPr/>
        </p:nvSpPr>
        <p:spPr>
          <a:xfrm>
            <a:off x="9503422" y="4648783"/>
            <a:ext cx="2275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/>
              <a:t>Intra-rail forwarding</a:t>
            </a:r>
            <a:endParaRPr kumimoji="1" lang="zh-CN" altLang="en-US" sz="2000" dirty="0"/>
          </a:p>
        </p:txBody>
      </p: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5D572E45-7CD4-8087-EDEE-87711005FD7B}"/>
              </a:ext>
            </a:extLst>
          </p:cNvPr>
          <p:cNvCxnSpPr>
            <a:cxnSpLocks/>
            <a:endCxn id="187" idx="1"/>
          </p:cNvCxnSpPr>
          <p:nvPr/>
        </p:nvCxnSpPr>
        <p:spPr>
          <a:xfrm>
            <a:off x="8913092" y="4848838"/>
            <a:ext cx="590330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>
            <a:extLst>
              <a:ext uri="{FF2B5EF4-FFF2-40B4-BE49-F238E27FC236}">
                <a16:creationId xmlns:a16="http://schemas.microsoft.com/office/drawing/2014/main" id="{D153FB5D-F492-2FBF-CF9E-A8127BD9314C}"/>
              </a:ext>
            </a:extLst>
          </p:cNvPr>
          <p:cNvCxnSpPr>
            <a:cxnSpLocks/>
          </p:cNvCxnSpPr>
          <p:nvPr/>
        </p:nvCxnSpPr>
        <p:spPr>
          <a:xfrm>
            <a:off x="8913092" y="5593334"/>
            <a:ext cx="639123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BB1E69D1-C084-C524-CE62-9F46EC1F2A2D}"/>
              </a:ext>
            </a:extLst>
          </p:cNvPr>
          <p:cNvSpPr txBox="1"/>
          <p:nvPr/>
        </p:nvSpPr>
        <p:spPr>
          <a:xfrm>
            <a:off x="9512853" y="5406819"/>
            <a:ext cx="2343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/>
              <a:t>Cross-rail forwarding</a:t>
            </a:r>
            <a:endParaRPr kumimoji="1" lang="zh-CN" altLang="en-US" sz="2000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EE446A04-3CCD-8CC9-A268-7842741FBF0A}"/>
              </a:ext>
            </a:extLst>
          </p:cNvPr>
          <p:cNvSpPr txBox="1"/>
          <p:nvPr/>
        </p:nvSpPr>
        <p:spPr>
          <a:xfrm>
            <a:off x="585784" y="1304377"/>
            <a:ext cx="7966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Rail-optimized topology</a:t>
            </a:r>
          </a:p>
        </p:txBody>
      </p:sp>
    </p:spTree>
    <p:extLst>
      <p:ext uri="{BB962C8B-B14F-4D97-AF65-F5344CB8AC3E}">
        <p14:creationId xmlns:p14="http://schemas.microsoft.com/office/powerpoint/2010/main" val="9331867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11290658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Tier1: 1K GPUs in a Segment</a:t>
            </a:r>
            <a:endParaRPr kumimoji="1" lang="zh-CN" altLang="en-US" sz="40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502EA2B-787C-5C15-51D2-F19A64F6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60" y="1421729"/>
            <a:ext cx="7772400" cy="40145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A1A2D14-516F-9E48-644B-D21FB8BA6686}"/>
              </a:ext>
            </a:extLst>
          </p:cNvPr>
          <p:cNvSpPr txBox="1"/>
          <p:nvPr/>
        </p:nvSpPr>
        <p:spPr>
          <a:xfrm>
            <a:off x="6785226" y="4119138"/>
            <a:ext cx="306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1024 GPUs</a:t>
            </a:r>
            <a:endParaRPr kumimoji="1" lang="zh-CN" altLang="en-US" sz="36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908EBB4-DDFA-87E7-2F43-5F427A2563D3}"/>
              </a:ext>
            </a:extLst>
          </p:cNvPr>
          <p:cNvGrpSpPr/>
          <p:nvPr/>
        </p:nvGrpSpPr>
        <p:grpSpPr>
          <a:xfrm>
            <a:off x="8978475" y="1980520"/>
            <a:ext cx="2897967" cy="1115967"/>
            <a:chOff x="8973341" y="81600"/>
            <a:chExt cx="5014691" cy="193108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0757F65-8040-E8E5-D464-EC929A2C76F5}"/>
                </a:ext>
              </a:extLst>
            </p:cNvPr>
            <p:cNvSpPr txBox="1"/>
            <p:nvPr/>
          </p:nvSpPr>
          <p:spPr>
            <a:xfrm>
              <a:off x="9502141" y="361685"/>
              <a:ext cx="4485891" cy="16510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sz="2800" dirty="0">
                  <a:solidFill>
                    <a:srgbClr val="181818"/>
                  </a:solidFill>
                  <a:latin typeface="微软雅黑"/>
                  <a:ea typeface="微软雅黑"/>
                </a:rPr>
                <a:t>60</a:t>
              </a:r>
              <a:r>
                <a:rPr kumimoji="1" lang="zh-CN" altLang="en-US" sz="2800" dirty="0">
                  <a:solidFill>
                    <a:srgbClr val="181818"/>
                  </a:solidFill>
                  <a:latin typeface="微软雅黑"/>
                  <a:ea typeface="微软雅黑"/>
                </a:rPr>
                <a:t>*</a:t>
              </a:r>
              <a:r>
                <a:rPr kumimoji="1" lang="en-US" altLang="zh-CN" sz="2800" dirty="0">
                  <a:solidFill>
                    <a:srgbClr val="181818"/>
                  </a:solidFill>
                  <a:latin typeface="微软雅黑"/>
                  <a:ea typeface="微软雅黑"/>
                </a:rPr>
                <a:t>400G</a:t>
              </a:r>
            </a:p>
            <a:p>
              <a:pPr defTabSz="457200"/>
              <a:r>
                <a:rPr kumimoji="1" lang="en-US" altLang="zh-CN" sz="2800" dirty="0">
                  <a:solidFill>
                    <a:srgbClr val="181818"/>
                  </a:solidFill>
                  <a:latin typeface="微软雅黑"/>
                  <a:ea typeface="微软雅黑"/>
                </a:rPr>
                <a:t>(128+8)</a:t>
              </a:r>
              <a:r>
                <a:rPr kumimoji="1" lang="zh-CN" altLang="en-US" sz="2800" dirty="0">
                  <a:solidFill>
                    <a:srgbClr val="181818"/>
                  </a:solidFill>
                  <a:latin typeface="微软雅黑"/>
                  <a:ea typeface="微软雅黑"/>
                </a:rPr>
                <a:t>*</a:t>
              </a:r>
              <a:r>
                <a:rPr kumimoji="1" lang="en-US" altLang="zh-CN" sz="2800" dirty="0">
                  <a:solidFill>
                    <a:srgbClr val="181818"/>
                  </a:solidFill>
                  <a:latin typeface="微软雅黑"/>
                  <a:ea typeface="微软雅黑"/>
                </a:rPr>
                <a:t>200G</a:t>
              </a:r>
            </a:p>
          </p:txBody>
        </p:sp>
        <p:cxnSp>
          <p:nvCxnSpPr>
            <p:cNvPr id="4" name="直线箭头连接符 112">
              <a:extLst>
                <a:ext uri="{FF2B5EF4-FFF2-40B4-BE49-F238E27FC236}">
                  <a16:creationId xmlns:a16="http://schemas.microsoft.com/office/drawing/2014/main" id="{6DE4FE54-541A-D45E-AD89-E972F3B34D8F}"/>
                </a:ext>
              </a:extLst>
            </p:cNvPr>
            <p:cNvCxnSpPr>
              <a:cxnSpLocks/>
            </p:cNvCxnSpPr>
            <p:nvPr/>
          </p:nvCxnSpPr>
          <p:spPr>
            <a:xfrm>
              <a:off x="9235155" y="81600"/>
              <a:ext cx="0" cy="1823776"/>
            </a:xfrm>
            <a:prstGeom prst="straightConnector1">
              <a:avLst/>
            </a:prstGeom>
            <a:noFill/>
            <a:ln w="63500" cap="flat" cmpd="sng" algn="ctr">
              <a:solidFill>
                <a:schemeClr val="tx1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" name="直线连接符 111">
              <a:extLst>
                <a:ext uri="{FF2B5EF4-FFF2-40B4-BE49-F238E27FC236}">
                  <a16:creationId xmlns:a16="http://schemas.microsoft.com/office/drawing/2014/main" id="{1A3AD7F3-7615-9FF0-7E60-C6FCCEA00467}"/>
                </a:ext>
              </a:extLst>
            </p:cNvPr>
            <p:cNvCxnSpPr>
              <a:cxnSpLocks/>
            </p:cNvCxnSpPr>
            <p:nvPr/>
          </p:nvCxnSpPr>
          <p:spPr>
            <a:xfrm>
              <a:off x="8973341" y="1100796"/>
              <a:ext cx="4844404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161836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10204136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Tier2: Eliminating Load Imbalance</a:t>
            </a:r>
            <a:endParaRPr kumimoji="1" lang="zh-CN" altLang="en-US" sz="40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887658E-2FE6-4600-B62E-931D74EF7A91}"/>
              </a:ext>
            </a:extLst>
          </p:cNvPr>
          <p:cNvSpPr txBox="1"/>
          <p:nvPr/>
        </p:nvSpPr>
        <p:spPr>
          <a:xfrm>
            <a:off x="585784" y="1304377"/>
            <a:ext cx="7966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Load imbalance in 2-layer network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952E47F9-B151-695D-17FE-B488CBE346AC}"/>
              </a:ext>
            </a:extLst>
          </p:cNvPr>
          <p:cNvSpPr/>
          <p:nvPr/>
        </p:nvSpPr>
        <p:spPr>
          <a:xfrm>
            <a:off x="380409" y="3869293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ToR1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63C6D94-96AD-B9B7-BFD7-56FD389F16D0}"/>
              </a:ext>
            </a:extLst>
          </p:cNvPr>
          <p:cNvSpPr/>
          <p:nvPr/>
        </p:nvSpPr>
        <p:spPr>
          <a:xfrm>
            <a:off x="1586483" y="3869293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ToR2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77A5D680-A2E1-B2BF-1ED2-EFAA0EB43319}"/>
              </a:ext>
            </a:extLst>
          </p:cNvPr>
          <p:cNvSpPr/>
          <p:nvPr/>
        </p:nvSpPr>
        <p:spPr>
          <a:xfrm>
            <a:off x="1508993" y="2232022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Agg1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9848252-A353-23BB-8505-8CB6578E80C9}"/>
              </a:ext>
            </a:extLst>
          </p:cNvPr>
          <p:cNvSpPr/>
          <p:nvPr/>
        </p:nvSpPr>
        <p:spPr>
          <a:xfrm>
            <a:off x="3844420" y="2232022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Agg2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F3E2FD2A-7248-4693-F4A9-2C4D8742ECD1}"/>
              </a:ext>
            </a:extLst>
          </p:cNvPr>
          <p:cNvCxnSpPr>
            <a:cxnSpLocks/>
            <a:stCxn id="214" idx="0"/>
            <a:endCxn id="90" idx="2"/>
          </p:cNvCxnSpPr>
          <p:nvPr/>
        </p:nvCxnSpPr>
        <p:spPr>
          <a:xfrm flipH="1" flipV="1">
            <a:off x="887664" y="4423164"/>
            <a:ext cx="473189" cy="47593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1A07D497-5653-BD4B-1BE5-5F345A458107}"/>
              </a:ext>
            </a:extLst>
          </p:cNvPr>
          <p:cNvCxnSpPr>
            <a:cxnSpLocks/>
            <a:stCxn id="215" idx="0"/>
            <a:endCxn id="91" idx="2"/>
          </p:cNvCxnSpPr>
          <p:nvPr/>
        </p:nvCxnSpPr>
        <p:spPr>
          <a:xfrm flipV="1">
            <a:off x="1712015" y="4423164"/>
            <a:ext cx="381723" cy="47593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B7D565DA-5520-A4CB-13AC-AB620E18252F}"/>
              </a:ext>
            </a:extLst>
          </p:cNvPr>
          <p:cNvSpPr/>
          <p:nvPr/>
        </p:nvSpPr>
        <p:spPr>
          <a:xfrm>
            <a:off x="3844420" y="3869293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ToR3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AAD26FB0-B241-EA57-2862-54064591E506}"/>
              </a:ext>
            </a:extLst>
          </p:cNvPr>
          <p:cNvSpPr/>
          <p:nvPr/>
        </p:nvSpPr>
        <p:spPr>
          <a:xfrm>
            <a:off x="5081491" y="3869293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ToR4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736B21A5-1CD8-2964-37F5-90610B5BEE83}"/>
              </a:ext>
            </a:extLst>
          </p:cNvPr>
          <p:cNvCxnSpPr>
            <a:cxnSpLocks/>
            <a:stCxn id="219" idx="0"/>
            <a:endCxn id="96" idx="2"/>
          </p:cNvCxnSpPr>
          <p:nvPr/>
        </p:nvCxnSpPr>
        <p:spPr>
          <a:xfrm flipH="1" flipV="1">
            <a:off x="4351675" y="4423164"/>
            <a:ext cx="497571" cy="47593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2FE3F03E-5A36-C472-3C57-B5ACAB484F07}"/>
              </a:ext>
            </a:extLst>
          </p:cNvPr>
          <p:cNvCxnSpPr>
            <a:cxnSpLocks/>
            <a:stCxn id="220" idx="0"/>
            <a:endCxn id="97" idx="2"/>
          </p:cNvCxnSpPr>
          <p:nvPr/>
        </p:nvCxnSpPr>
        <p:spPr>
          <a:xfrm flipV="1">
            <a:off x="5200408" y="4423164"/>
            <a:ext cx="388338" cy="47593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EA63BB57-4DF9-4DEE-951D-69DC8C781709}"/>
              </a:ext>
            </a:extLst>
          </p:cNvPr>
          <p:cNvCxnSpPr>
            <a:cxnSpLocks/>
            <a:stCxn id="96" idx="0"/>
            <a:endCxn id="92" idx="2"/>
          </p:cNvCxnSpPr>
          <p:nvPr/>
        </p:nvCxnSpPr>
        <p:spPr>
          <a:xfrm flipH="1" flipV="1">
            <a:off x="2016248" y="2785893"/>
            <a:ext cx="2335427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5AC574D7-DA7A-6C70-4DC9-912F4662E1EA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H="1" flipV="1">
            <a:off x="2016248" y="2785893"/>
            <a:ext cx="3572498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93B6B490-BDEB-BFF4-D326-3DEA62906EB2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4351675" y="2785893"/>
            <a:ext cx="0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588A32F7-2BCF-0EC5-A947-20716CDD7E0F}"/>
              </a:ext>
            </a:extLst>
          </p:cNvPr>
          <p:cNvCxnSpPr>
            <a:cxnSpLocks/>
            <a:stCxn id="97" idx="0"/>
            <a:endCxn id="93" idx="2"/>
          </p:cNvCxnSpPr>
          <p:nvPr/>
        </p:nvCxnSpPr>
        <p:spPr>
          <a:xfrm flipH="1" flipV="1">
            <a:off x="4351675" y="2785893"/>
            <a:ext cx="1237071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F78B2660-2D6A-CC67-98C3-E88D07E5D7B7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 flipH="1">
            <a:off x="887664" y="2785893"/>
            <a:ext cx="1128584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1A4CCC32-DE02-1BED-FD12-8CD71A1F8E79}"/>
              </a:ext>
            </a:extLst>
          </p:cNvPr>
          <p:cNvCxnSpPr>
            <a:cxnSpLocks/>
            <a:stCxn id="93" idx="2"/>
            <a:endCxn id="90" idx="0"/>
          </p:cNvCxnSpPr>
          <p:nvPr/>
        </p:nvCxnSpPr>
        <p:spPr>
          <a:xfrm flipH="1">
            <a:off x="887664" y="2785893"/>
            <a:ext cx="3464011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DEA8A795-C420-6EB1-4EB0-6DBE2809B507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2016248" y="2785893"/>
            <a:ext cx="77490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直线连接符 199">
            <a:extLst>
              <a:ext uri="{FF2B5EF4-FFF2-40B4-BE49-F238E27FC236}">
                <a16:creationId xmlns:a16="http://schemas.microsoft.com/office/drawing/2014/main" id="{2F340F0B-E1A5-6736-C3DB-D99433AE17EF}"/>
              </a:ext>
            </a:extLst>
          </p:cNvPr>
          <p:cNvCxnSpPr>
            <a:cxnSpLocks/>
            <a:stCxn id="91" idx="0"/>
            <a:endCxn id="93" idx="2"/>
          </p:cNvCxnSpPr>
          <p:nvPr/>
        </p:nvCxnSpPr>
        <p:spPr>
          <a:xfrm flipV="1">
            <a:off x="2093738" y="2785893"/>
            <a:ext cx="2257937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1" name="直线箭头连接符 200">
            <a:extLst>
              <a:ext uri="{FF2B5EF4-FFF2-40B4-BE49-F238E27FC236}">
                <a16:creationId xmlns:a16="http://schemas.microsoft.com/office/drawing/2014/main" id="{11ED7B03-69E2-DCBD-076E-A801DE9CEA3B}"/>
              </a:ext>
            </a:extLst>
          </p:cNvPr>
          <p:cNvCxnSpPr>
            <a:cxnSpLocks/>
          </p:cNvCxnSpPr>
          <p:nvPr/>
        </p:nvCxnSpPr>
        <p:spPr>
          <a:xfrm flipH="1" flipV="1">
            <a:off x="778685" y="4476229"/>
            <a:ext cx="418973" cy="4140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箭头连接符 201">
            <a:extLst>
              <a:ext uri="{FF2B5EF4-FFF2-40B4-BE49-F238E27FC236}">
                <a16:creationId xmlns:a16="http://schemas.microsoft.com/office/drawing/2014/main" id="{700FBE0B-CA2D-41AC-9082-434FBB3A4F85}"/>
              </a:ext>
            </a:extLst>
          </p:cNvPr>
          <p:cNvCxnSpPr>
            <a:cxnSpLocks/>
          </p:cNvCxnSpPr>
          <p:nvPr/>
        </p:nvCxnSpPr>
        <p:spPr>
          <a:xfrm flipV="1">
            <a:off x="1907600" y="4473969"/>
            <a:ext cx="326108" cy="3940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箭头连接符 202">
            <a:extLst>
              <a:ext uri="{FF2B5EF4-FFF2-40B4-BE49-F238E27FC236}">
                <a16:creationId xmlns:a16="http://schemas.microsoft.com/office/drawing/2014/main" id="{3D1EE203-0EC9-6FD1-EE00-746A7E3AFF9C}"/>
              </a:ext>
            </a:extLst>
          </p:cNvPr>
          <p:cNvCxnSpPr>
            <a:cxnSpLocks/>
          </p:cNvCxnSpPr>
          <p:nvPr/>
        </p:nvCxnSpPr>
        <p:spPr>
          <a:xfrm flipV="1">
            <a:off x="1125572" y="2947258"/>
            <a:ext cx="869822" cy="8909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箭头连接符 203">
            <a:extLst>
              <a:ext uri="{FF2B5EF4-FFF2-40B4-BE49-F238E27FC236}">
                <a16:creationId xmlns:a16="http://schemas.microsoft.com/office/drawing/2014/main" id="{941B34A0-2857-2955-C23C-C4242923B38E}"/>
              </a:ext>
            </a:extLst>
          </p:cNvPr>
          <p:cNvCxnSpPr>
            <a:cxnSpLocks/>
          </p:cNvCxnSpPr>
          <p:nvPr/>
        </p:nvCxnSpPr>
        <p:spPr>
          <a:xfrm>
            <a:off x="2112605" y="2947258"/>
            <a:ext cx="1830950" cy="8712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箭头连接符 204">
            <a:extLst>
              <a:ext uri="{FF2B5EF4-FFF2-40B4-BE49-F238E27FC236}">
                <a16:creationId xmlns:a16="http://schemas.microsoft.com/office/drawing/2014/main" id="{B003F49F-4B4F-4BBC-284C-AAFA532509CE}"/>
              </a:ext>
            </a:extLst>
          </p:cNvPr>
          <p:cNvCxnSpPr>
            <a:cxnSpLocks/>
          </p:cNvCxnSpPr>
          <p:nvPr/>
        </p:nvCxnSpPr>
        <p:spPr>
          <a:xfrm flipV="1">
            <a:off x="2482872" y="2933854"/>
            <a:ext cx="1799315" cy="855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线箭头连接符 205">
            <a:extLst>
              <a:ext uri="{FF2B5EF4-FFF2-40B4-BE49-F238E27FC236}">
                <a16:creationId xmlns:a16="http://schemas.microsoft.com/office/drawing/2014/main" id="{53F9D19E-531E-3CF0-BE42-0CD1B8A712E6}"/>
              </a:ext>
            </a:extLst>
          </p:cNvPr>
          <p:cNvCxnSpPr>
            <a:cxnSpLocks/>
          </p:cNvCxnSpPr>
          <p:nvPr/>
        </p:nvCxnSpPr>
        <p:spPr>
          <a:xfrm flipH="1">
            <a:off x="4450810" y="2869213"/>
            <a:ext cx="7146" cy="9844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图形 206" descr="火">
            <a:extLst>
              <a:ext uri="{FF2B5EF4-FFF2-40B4-BE49-F238E27FC236}">
                <a16:creationId xmlns:a16="http://schemas.microsoft.com/office/drawing/2014/main" id="{4DE69EBE-9134-7880-A8CA-1CE725A5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263" y="3901884"/>
            <a:ext cx="495157" cy="495157"/>
          </a:xfrm>
          <a:prstGeom prst="rect">
            <a:avLst/>
          </a:prstGeom>
        </p:spPr>
      </p:pic>
      <p:cxnSp>
        <p:nvCxnSpPr>
          <p:cNvPr id="208" name="直线箭头连接符 207">
            <a:extLst>
              <a:ext uri="{FF2B5EF4-FFF2-40B4-BE49-F238E27FC236}">
                <a16:creationId xmlns:a16="http://schemas.microsoft.com/office/drawing/2014/main" id="{FB9C8319-6AC6-5208-F79E-BA2A0C81F56A}"/>
              </a:ext>
            </a:extLst>
          </p:cNvPr>
          <p:cNvCxnSpPr>
            <a:cxnSpLocks/>
          </p:cNvCxnSpPr>
          <p:nvPr/>
        </p:nvCxnSpPr>
        <p:spPr>
          <a:xfrm>
            <a:off x="4261851" y="4448403"/>
            <a:ext cx="480481" cy="4316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箭头连接符 208">
            <a:extLst>
              <a:ext uri="{FF2B5EF4-FFF2-40B4-BE49-F238E27FC236}">
                <a16:creationId xmlns:a16="http://schemas.microsoft.com/office/drawing/2014/main" id="{B91E2F87-21FC-5511-A7BB-290B91A3FC4F}"/>
              </a:ext>
            </a:extLst>
          </p:cNvPr>
          <p:cNvCxnSpPr>
            <a:cxnSpLocks/>
          </p:cNvCxnSpPr>
          <p:nvPr/>
        </p:nvCxnSpPr>
        <p:spPr>
          <a:xfrm>
            <a:off x="4158980" y="4469741"/>
            <a:ext cx="513173" cy="442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椭圆 209">
            <a:extLst>
              <a:ext uri="{FF2B5EF4-FFF2-40B4-BE49-F238E27FC236}">
                <a16:creationId xmlns:a16="http://schemas.microsoft.com/office/drawing/2014/main" id="{0FA82378-2B9D-DA85-BC51-2780084B4AEE}"/>
              </a:ext>
            </a:extLst>
          </p:cNvPr>
          <p:cNvSpPr/>
          <p:nvPr/>
        </p:nvSpPr>
        <p:spPr>
          <a:xfrm>
            <a:off x="2982920" y="2579603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</a:endParaRPr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5CC2EEA8-B6CF-7BC4-1C2F-D99CF8D802D2}"/>
              </a:ext>
            </a:extLst>
          </p:cNvPr>
          <p:cNvSpPr/>
          <p:nvPr/>
        </p:nvSpPr>
        <p:spPr>
          <a:xfrm>
            <a:off x="3225638" y="2581244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</a:endParaRPr>
          </a:p>
        </p:txBody>
      </p:sp>
      <p:sp>
        <p:nvSpPr>
          <p:cNvPr id="212" name="椭圆 211">
            <a:extLst>
              <a:ext uri="{FF2B5EF4-FFF2-40B4-BE49-F238E27FC236}">
                <a16:creationId xmlns:a16="http://schemas.microsoft.com/office/drawing/2014/main" id="{36166924-2AB7-B846-0113-A1040D6DF394}"/>
              </a:ext>
            </a:extLst>
          </p:cNvPr>
          <p:cNvSpPr/>
          <p:nvPr/>
        </p:nvSpPr>
        <p:spPr>
          <a:xfrm>
            <a:off x="3463157" y="2584188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chemeClr val="tx1"/>
              </a:solidFill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C365338D-0639-0013-E6B8-6F7EE1F9A14B}"/>
              </a:ext>
            </a:extLst>
          </p:cNvPr>
          <p:cNvSpPr/>
          <p:nvPr/>
        </p:nvSpPr>
        <p:spPr>
          <a:xfrm>
            <a:off x="1004775" y="4949906"/>
            <a:ext cx="1143133" cy="90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F70BAF13-D089-884D-68DF-CF3B33302BB1}"/>
              </a:ext>
            </a:extLst>
          </p:cNvPr>
          <p:cNvSpPr/>
          <p:nvPr/>
        </p:nvSpPr>
        <p:spPr>
          <a:xfrm>
            <a:off x="1290674" y="4899102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51A31299-5F09-210B-52D1-D9245F62CC05}"/>
              </a:ext>
            </a:extLst>
          </p:cNvPr>
          <p:cNvSpPr/>
          <p:nvPr/>
        </p:nvSpPr>
        <p:spPr>
          <a:xfrm>
            <a:off x="1641836" y="4899102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2A47B07F-9EA3-C587-E08A-7FF1EA53BFE0}"/>
              </a:ext>
            </a:extLst>
          </p:cNvPr>
          <p:cNvSpPr txBox="1"/>
          <p:nvPr/>
        </p:nvSpPr>
        <p:spPr>
          <a:xfrm>
            <a:off x="983475" y="5413123"/>
            <a:ext cx="1143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Server1</a:t>
            </a:r>
            <a:endParaRPr kumimoji="1" lang="zh-CN" altLang="en-US" sz="2400" dirty="0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485721B8-FEED-6D47-2517-81C9652BB8AE}"/>
              </a:ext>
            </a:extLst>
          </p:cNvPr>
          <p:cNvSpPr/>
          <p:nvPr/>
        </p:nvSpPr>
        <p:spPr>
          <a:xfrm>
            <a:off x="1125572" y="5006723"/>
            <a:ext cx="849316" cy="406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NIC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9A1F2115-FE59-39E0-FCB5-FFF3893AD82E}"/>
              </a:ext>
            </a:extLst>
          </p:cNvPr>
          <p:cNvSpPr/>
          <p:nvPr/>
        </p:nvSpPr>
        <p:spPr>
          <a:xfrm>
            <a:off x="4493168" y="4949906"/>
            <a:ext cx="1143133" cy="90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823562A-0903-C9A5-B5E2-FD0988881566}"/>
              </a:ext>
            </a:extLst>
          </p:cNvPr>
          <p:cNvSpPr/>
          <p:nvPr/>
        </p:nvSpPr>
        <p:spPr>
          <a:xfrm>
            <a:off x="4779067" y="4899102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9CC9BD6F-573D-DA6F-A2EC-C8AB7CCEA892}"/>
              </a:ext>
            </a:extLst>
          </p:cNvPr>
          <p:cNvSpPr/>
          <p:nvPr/>
        </p:nvSpPr>
        <p:spPr>
          <a:xfrm>
            <a:off x="5130229" y="4899102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D5758DFC-7EBD-8D54-8251-E5854A125293}"/>
              </a:ext>
            </a:extLst>
          </p:cNvPr>
          <p:cNvSpPr txBox="1"/>
          <p:nvPr/>
        </p:nvSpPr>
        <p:spPr>
          <a:xfrm>
            <a:off x="4477982" y="5413123"/>
            <a:ext cx="114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Server2</a:t>
            </a:r>
            <a:endParaRPr kumimoji="1" lang="zh-CN" altLang="en-US" sz="2400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D86CD7C2-4478-C2E9-75B8-BDD765EBF328}"/>
              </a:ext>
            </a:extLst>
          </p:cNvPr>
          <p:cNvSpPr/>
          <p:nvPr/>
        </p:nvSpPr>
        <p:spPr>
          <a:xfrm>
            <a:off x="4613965" y="5006723"/>
            <a:ext cx="849316" cy="406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NIC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B2CF88B8-854C-7E85-8D1B-9FC4511FCDCB}"/>
              </a:ext>
            </a:extLst>
          </p:cNvPr>
          <p:cNvSpPr txBox="1"/>
          <p:nvPr/>
        </p:nvSpPr>
        <p:spPr>
          <a:xfrm>
            <a:off x="2756466" y="4397925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Load imbalance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109A62-8D73-95A0-8983-353AC8AAF489}"/>
              </a:ext>
            </a:extLst>
          </p:cNvPr>
          <p:cNvSpPr txBox="1"/>
          <p:nvPr/>
        </p:nvSpPr>
        <p:spPr>
          <a:xfrm>
            <a:off x="10283534" y="2232022"/>
            <a:ext cx="10127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4400" dirty="0">
                <a:latin typeface="LinLibertineTB"/>
              </a:rPr>
              <a:t>60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53E63B-528C-EE6B-EA82-DC4C1F6CC5D2}"/>
              </a:ext>
            </a:extLst>
          </p:cNvPr>
          <p:cNvSpPr txBox="1"/>
          <p:nvPr/>
        </p:nvSpPr>
        <p:spPr>
          <a:xfrm>
            <a:off x="10283533" y="3905405"/>
            <a:ext cx="10127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4400" dirty="0">
                <a:latin typeface="LinLibertineTB"/>
              </a:rPr>
              <a:t>2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DB98A238-0FE4-834D-D78D-5B3E81DF4111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10789919" y="3001463"/>
            <a:ext cx="1" cy="90394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表 8">
            <a:extLst>
              <a:ext uri="{FF2B5EF4-FFF2-40B4-BE49-F238E27FC236}">
                <a16:creationId xmlns:a16="http://schemas.microsoft.com/office/drawing/2014/main" id="{5F5725CF-325C-36DA-D4CE-73F2514353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328702"/>
              </p:ext>
            </p:extLst>
          </p:nvPr>
        </p:nvGraphicFramePr>
        <p:xfrm>
          <a:off x="6603256" y="1766042"/>
          <a:ext cx="3355377" cy="1771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图表 9">
            <a:extLst>
              <a:ext uri="{FF2B5EF4-FFF2-40B4-BE49-F238E27FC236}">
                <a16:creationId xmlns:a16="http://schemas.microsoft.com/office/drawing/2014/main" id="{3CF19435-5F08-3E97-1DA5-DD92AC8204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359910"/>
              </p:ext>
            </p:extLst>
          </p:nvPr>
        </p:nvGraphicFramePr>
        <p:xfrm>
          <a:off x="6603256" y="3901885"/>
          <a:ext cx="3541649" cy="2215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290229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10204136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Tier2: Eliminating Load Imbalance</a:t>
            </a:r>
            <a:endParaRPr kumimoji="1" lang="zh-CN" altLang="en-US" sz="40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887658E-2FE6-4600-B62E-931D74EF7A91}"/>
              </a:ext>
            </a:extLst>
          </p:cNvPr>
          <p:cNvSpPr txBox="1"/>
          <p:nvPr/>
        </p:nvSpPr>
        <p:spPr>
          <a:xfrm>
            <a:off x="585784" y="1304377"/>
            <a:ext cx="7966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Dual plane</a:t>
            </a:r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0530E7-F6C8-EE2E-8510-AAF43FF4FA82}"/>
              </a:ext>
            </a:extLst>
          </p:cNvPr>
          <p:cNvSpPr/>
          <p:nvPr/>
        </p:nvSpPr>
        <p:spPr>
          <a:xfrm rot="5400000" flipV="1">
            <a:off x="3391123" y="1408580"/>
            <a:ext cx="1069885" cy="2436007"/>
          </a:xfrm>
          <a:prstGeom prst="parallelogram">
            <a:avLst>
              <a:gd name="adj" fmla="val 1790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800">
              <a:solidFill>
                <a:schemeClr val="tx1"/>
              </a:solidFill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A111E654-7286-286B-28C3-CBD15DF70B23}"/>
              </a:ext>
            </a:extLst>
          </p:cNvPr>
          <p:cNvSpPr/>
          <p:nvPr/>
        </p:nvSpPr>
        <p:spPr>
          <a:xfrm rot="5400000" flipV="1">
            <a:off x="6711438" y="1411397"/>
            <a:ext cx="1069887" cy="2435998"/>
          </a:xfrm>
          <a:prstGeom prst="parallelogram">
            <a:avLst>
              <a:gd name="adj" fmla="val 17907"/>
            </a:avLst>
          </a:prstGeom>
          <a:solidFill>
            <a:schemeClr val="bg1"/>
          </a:solidFill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80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7890C4-25C2-B026-582C-87C0ABA9C3A6}"/>
              </a:ext>
            </a:extLst>
          </p:cNvPr>
          <p:cNvSpPr/>
          <p:nvPr/>
        </p:nvSpPr>
        <p:spPr>
          <a:xfrm>
            <a:off x="2994030" y="4005797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ToR1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BA9328-FB4A-88BE-0B78-CA75CE151CC5}"/>
              </a:ext>
            </a:extLst>
          </p:cNvPr>
          <p:cNvSpPr/>
          <p:nvPr/>
        </p:nvSpPr>
        <p:spPr>
          <a:xfrm>
            <a:off x="4200104" y="4005797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ToR2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63C99F-AA27-BA8C-8871-6251B9E3F58D}"/>
              </a:ext>
            </a:extLst>
          </p:cNvPr>
          <p:cNvSpPr/>
          <p:nvPr/>
        </p:nvSpPr>
        <p:spPr>
          <a:xfrm>
            <a:off x="3091482" y="2368526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Agg1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EF46BD-F25D-FE0D-5801-8E9F8E6E28BE}"/>
              </a:ext>
            </a:extLst>
          </p:cNvPr>
          <p:cNvSpPr/>
          <p:nvPr/>
        </p:nvSpPr>
        <p:spPr>
          <a:xfrm>
            <a:off x="6458041" y="2368526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Agg2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6E1B363-AAAD-1FEA-C8A0-69F03E0017BF}"/>
              </a:ext>
            </a:extLst>
          </p:cNvPr>
          <p:cNvCxnSpPr>
            <a:cxnSpLocks/>
            <a:stCxn id="27" idx="0"/>
            <a:endCxn id="4" idx="2"/>
          </p:cNvCxnSpPr>
          <p:nvPr/>
        </p:nvCxnSpPr>
        <p:spPr>
          <a:xfrm flipH="1" flipV="1">
            <a:off x="3501285" y="4559668"/>
            <a:ext cx="473189" cy="47593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F99D68E-CB27-9309-5C05-C08295A8DD00}"/>
              </a:ext>
            </a:extLst>
          </p:cNvPr>
          <p:cNvCxnSpPr>
            <a:cxnSpLocks/>
            <a:stCxn id="28" idx="0"/>
            <a:endCxn id="5" idx="2"/>
          </p:cNvCxnSpPr>
          <p:nvPr/>
        </p:nvCxnSpPr>
        <p:spPr>
          <a:xfrm flipV="1">
            <a:off x="4325636" y="4559668"/>
            <a:ext cx="381723" cy="47593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50AE2CC-69DC-4185-A5E9-694E4A8A13B7}"/>
              </a:ext>
            </a:extLst>
          </p:cNvPr>
          <p:cNvSpPr/>
          <p:nvPr/>
        </p:nvSpPr>
        <p:spPr>
          <a:xfrm>
            <a:off x="6458041" y="4005797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ToR3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FF443F-FD72-DF3E-6A6F-92C6AD4FBC50}"/>
              </a:ext>
            </a:extLst>
          </p:cNvPr>
          <p:cNvSpPr/>
          <p:nvPr/>
        </p:nvSpPr>
        <p:spPr>
          <a:xfrm>
            <a:off x="7695112" y="4005797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ToR4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053CCC4-D19D-5467-82F7-F032BDB81C2D}"/>
              </a:ext>
            </a:extLst>
          </p:cNvPr>
          <p:cNvCxnSpPr>
            <a:cxnSpLocks/>
            <a:stCxn id="32" idx="0"/>
            <a:endCxn id="10" idx="2"/>
          </p:cNvCxnSpPr>
          <p:nvPr/>
        </p:nvCxnSpPr>
        <p:spPr>
          <a:xfrm flipH="1" flipV="1">
            <a:off x="6965296" y="4559668"/>
            <a:ext cx="497571" cy="47593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15953E09-CC65-1F82-E411-8C9FBBE62B65}"/>
              </a:ext>
            </a:extLst>
          </p:cNvPr>
          <p:cNvCxnSpPr>
            <a:cxnSpLocks/>
            <a:stCxn id="33" idx="0"/>
            <a:endCxn id="11" idx="2"/>
          </p:cNvCxnSpPr>
          <p:nvPr/>
        </p:nvCxnSpPr>
        <p:spPr>
          <a:xfrm flipV="1">
            <a:off x="7814029" y="4559668"/>
            <a:ext cx="388338" cy="47593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0C01C59-7B04-CE87-27AD-61AC9D5A8A7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3598737" y="2922397"/>
            <a:ext cx="3366559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45C7E-0D90-3B78-8891-8160828BAF10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H="1" flipV="1">
            <a:off x="6965296" y="2922397"/>
            <a:ext cx="1237071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0FEFECA-5B51-162E-623B-68036F824A5D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3501285" y="2922397"/>
            <a:ext cx="97452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29232C9-B879-ABDC-8EF0-B7C150E4B9B9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V="1">
            <a:off x="4707359" y="2922397"/>
            <a:ext cx="2257937" cy="108340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26B2CD8-C974-03A8-3A41-4EC5FFC16EEE}"/>
              </a:ext>
            </a:extLst>
          </p:cNvPr>
          <p:cNvCxnSpPr>
            <a:cxnSpLocks/>
          </p:cNvCxnSpPr>
          <p:nvPr/>
        </p:nvCxnSpPr>
        <p:spPr>
          <a:xfrm flipH="1" flipV="1">
            <a:off x="3392306" y="4612733"/>
            <a:ext cx="418973" cy="41400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25575FE-FE39-9D21-04E1-E174DC7E5F64}"/>
              </a:ext>
            </a:extLst>
          </p:cNvPr>
          <p:cNvCxnSpPr>
            <a:cxnSpLocks/>
          </p:cNvCxnSpPr>
          <p:nvPr/>
        </p:nvCxnSpPr>
        <p:spPr>
          <a:xfrm flipV="1">
            <a:off x="4521221" y="4610473"/>
            <a:ext cx="326108" cy="39403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37793E4-83EF-1D9A-9ED2-72327A2C917D}"/>
              </a:ext>
            </a:extLst>
          </p:cNvPr>
          <p:cNvCxnSpPr>
            <a:cxnSpLocks/>
          </p:cNvCxnSpPr>
          <p:nvPr/>
        </p:nvCxnSpPr>
        <p:spPr>
          <a:xfrm flipV="1">
            <a:off x="3663891" y="3083762"/>
            <a:ext cx="73988" cy="78771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A9D30E9-28E1-D5A3-DFA5-3220B17A04EF}"/>
              </a:ext>
            </a:extLst>
          </p:cNvPr>
          <p:cNvCxnSpPr>
            <a:cxnSpLocks/>
          </p:cNvCxnSpPr>
          <p:nvPr/>
        </p:nvCxnSpPr>
        <p:spPr>
          <a:xfrm>
            <a:off x="3719709" y="3041915"/>
            <a:ext cx="2735646" cy="93278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4FCD19F-95D1-D841-5EB5-893974320354}"/>
              </a:ext>
            </a:extLst>
          </p:cNvPr>
          <p:cNvCxnSpPr>
            <a:cxnSpLocks/>
          </p:cNvCxnSpPr>
          <p:nvPr/>
        </p:nvCxnSpPr>
        <p:spPr>
          <a:xfrm flipV="1">
            <a:off x="4765827" y="2990317"/>
            <a:ext cx="1799315" cy="85520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CBFFF9D-81F0-DC15-2A9C-33CC38251AD9}"/>
              </a:ext>
            </a:extLst>
          </p:cNvPr>
          <p:cNvCxnSpPr>
            <a:cxnSpLocks/>
          </p:cNvCxnSpPr>
          <p:nvPr/>
        </p:nvCxnSpPr>
        <p:spPr>
          <a:xfrm>
            <a:off x="6965296" y="3070358"/>
            <a:ext cx="1040486" cy="90434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AC0928B-CC62-5CB0-FF3F-49AE4AF35009}"/>
              </a:ext>
            </a:extLst>
          </p:cNvPr>
          <p:cNvCxnSpPr>
            <a:cxnSpLocks/>
          </p:cNvCxnSpPr>
          <p:nvPr/>
        </p:nvCxnSpPr>
        <p:spPr>
          <a:xfrm>
            <a:off x="6875472" y="4584907"/>
            <a:ext cx="480481" cy="43167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14990EF-67E0-3AEE-0EAE-BE0BD24DC285}"/>
              </a:ext>
            </a:extLst>
          </p:cNvPr>
          <p:cNvCxnSpPr>
            <a:cxnSpLocks/>
          </p:cNvCxnSpPr>
          <p:nvPr/>
        </p:nvCxnSpPr>
        <p:spPr>
          <a:xfrm flipH="1">
            <a:off x="8005782" y="4665067"/>
            <a:ext cx="244140" cy="33944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0F53901-EA04-A1D8-661D-08E049F9CFEE}"/>
              </a:ext>
            </a:extLst>
          </p:cNvPr>
          <p:cNvSpPr/>
          <p:nvPr/>
        </p:nvSpPr>
        <p:spPr>
          <a:xfrm>
            <a:off x="3618396" y="5086410"/>
            <a:ext cx="1143133" cy="90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8688FEC-82DA-CFE6-3D6A-6A94796A0C33}"/>
              </a:ext>
            </a:extLst>
          </p:cNvPr>
          <p:cNvSpPr/>
          <p:nvPr/>
        </p:nvSpPr>
        <p:spPr>
          <a:xfrm>
            <a:off x="3904295" y="5035606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E6EAAD-BF00-3621-8AE7-61DC33F71159}"/>
              </a:ext>
            </a:extLst>
          </p:cNvPr>
          <p:cNvSpPr/>
          <p:nvPr/>
        </p:nvSpPr>
        <p:spPr>
          <a:xfrm>
            <a:off x="4255457" y="5035606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FF2BA19-04D8-5832-A052-223DCDE3FD6E}"/>
              </a:ext>
            </a:extLst>
          </p:cNvPr>
          <p:cNvSpPr txBox="1"/>
          <p:nvPr/>
        </p:nvSpPr>
        <p:spPr>
          <a:xfrm>
            <a:off x="3597096" y="5549627"/>
            <a:ext cx="1143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Server1</a:t>
            </a:r>
            <a:endParaRPr kumimoji="1" lang="zh-CN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46158E7-0074-80AB-D32D-F24B85067F00}"/>
              </a:ext>
            </a:extLst>
          </p:cNvPr>
          <p:cNvSpPr/>
          <p:nvPr/>
        </p:nvSpPr>
        <p:spPr>
          <a:xfrm>
            <a:off x="3739193" y="5143227"/>
            <a:ext cx="849316" cy="406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NIC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280AF5D-D304-7F97-8E12-5415953A655A}"/>
              </a:ext>
            </a:extLst>
          </p:cNvPr>
          <p:cNvSpPr/>
          <p:nvPr/>
        </p:nvSpPr>
        <p:spPr>
          <a:xfrm>
            <a:off x="7106789" y="5086410"/>
            <a:ext cx="1143133" cy="90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0C632EA-2651-D4D0-A2DE-5A20F8C311F5}"/>
              </a:ext>
            </a:extLst>
          </p:cNvPr>
          <p:cNvSpPr/>
          <p:nvPr/>
        </p:nvSpPr>
        <p:spPr>
          <a:xfrm>
            <a:off x="7392688" y="5035606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830E05D-A758-9E64-C420-B1266BBB6D32}"/>
              </a:ext>
            </a:extLst>
          </p:cNvPr>
          <p:cNvSpPr/>
          <p:nvPr/>
        </p:nvSpPr>
        <p:spPr>
          <a:xfrm>
            <a:off x="7743850" y="5035606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D796A97-5B1C-5CAA-032C-DB44EEE88820}"/>
              </a:ext>
            </a:extLst>
          </p:cNvPr>
          <p:cNvSpPr txBox="1"/>
          <p:nvPr/>
        </p:nvSpPr>
        <p:spPr>
          <a:xfrm>
            <a:off x="7091603" y="5549627"/>
            <a:ext cx="114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Server2</a:t>
            </a:r>
            <a:endParaRPr kumimoji="1" lang="zh-CN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4CADE89-F498-695F-8997-B0DC8A09B2D0}"/>
              </a:ext>
            </a:extLst>
          </p:cNvPr>
          <p:cNvSpPr/>
          <p:nvPr/>
        </p:nvSpPr>
        <p:spPr>
          <a:xfrm>
            <a:off x="7227586" y="5143227"/>
            <a:ext cx="849316" cy="406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NIC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626825-5F47-1EA9-6AB5-9888EA8242F2}"/>
              </a:ext>
            </a:extLst>
          </p:cNvPr>
          <p:cNvSpPr txBox="1"/>
          <p:nvPr/>
        </p:nvSpPr>
        <p:spPr>
          <a:xfrm>
            <a:off x="2702134" y="1766043"/>
            <a:ext cx="118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Plane 1</a:t>
            </a:r>
            <a:endParaRPr kumimoji="1" lang="zh-CN" altLang="en-US" sz="24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D39E74-A15C-9FB4-3C48-BEF70B8C15C6}"/>
              </a:ext>
            </a:extLst>
          </p:cNvPr>
          <p:cNvSpPr txBox="1"/>
          <p:nvPr/>
        </p:nvSpPr>
        <p:spPr>
          <a:xfrm>
            <a:off x="5963228" y="1793857"/>
            <a:ext cx="118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Plane 2</a:t>
            </a:r>
            <a:endParaRPr kumimoji="1" lang="zh-CN" altLang="en-US" sz="2400" b="1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C2453F9-C7F5-649B-4DAF-D05B25E1F2C7}"/>
              </a:ext>
            </a:extLst>
          </p:cNvPr>
          <p:cNvSpPr/>
          <p:nvPr/>
        </p:nvSpPr>
        <p:spPr>
          <a:xfrm>
            <a:off x="4295509" y="2591715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8AE1D0E-8C97-F27E-A028-04743B5F9B67}"/>
              </a:ext>
            </a:extLst>
          </p:cNvPr>
          <p:cNvSpPr/>
          <p:nvPr/>
        </p:nvSpPr>
        <p:spPr>
          <a:xfrm>
            <a:off x="4446787" y="2593356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448DBA2-9A98-4F5D-CF21-211A9050E64A}"/>
              </a:ext>
            </a:extLst>
          </p:cNvPr>
          <p:cNvSpPr/>
          <p:nvPr/>
        </p:nvSpPr>
        <p:spPr>
          <a:xfrm>
            <a:off x="4613186" y="2596300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D63CC42-0629-5CDC-E9E5-562FFFD843B9}"/>
              </a:ext>
            </a:extLst>
          </p:cNvPr>
          <p:cNvSpPr/>
          <p:nvPr/>
        </p:nvSpPr>
        <p:spPr>
          <a:xfrm>
            <a:off x="7625379" y="2587130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626AF480-3B37-C8F6-8BB7-92820E4CFC68}"/>
              </a:ext>
            </a:extLst>
          </p:cNvPr>
          <p:cNvSpPr/>
          <p:nvPr/>
        </p:nvSpPr>
        <p:spPr>
          <a:xfrm>
            <a:off x="7776657" y="2588771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FDF3E1C-C40F-163D-C2C8-E6935B4759D4}"/>
              </a:ext>
            </a:extLst>
          </p:cNvPr>
          <p:cNvSpPr/>
          <p:nvPr/>
        </p:nvSpPr>
        <p:spPr>
          <a:xfrm>
            <a:off x="7943056" y="2591715"/>
            <a:ext cx="62726" cy="627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387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9861722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Tier2: Eliminating Load Imbalance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9FD908-033E-A055-31C6-98C485F1A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0"/>
          <a:stretch/>
        </p:blipFill>
        <p:spPr>
          <a:xfrm>
            <a:off x="437477" y="3108959"/>
            <a:ext cx="11317045" cy="14128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C31594-8572-A88E-CC58-39B09C10ADCA}"/>
              </a:ext>
            </a:extLst>
          </p:cNvPr>
          <p:cNvSpPr txBox="1"/>
          <p:nvPr/>
        </p:nvSpPr>
        <p:spPr>
          <a:xfrm>
            <a:off x="585784" y="1304377"/>
            <a:ext cx="7966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Eliminating hash-polarization with Dual-plane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751E53-E799-A604-A837-17F20BF3FCAA}"/>
              </a:ext>
            </a:extLst>
          </p:cNvPr>
          <p:cNvSpPr/>
          <p:nvPr/>
        </p:nvSpPr>
        <p:spPr>
          <a:xfrm>
            <a:off x="8863459" y="2904714"/>
            <a:ext cx="2891063" cy="18213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3583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9537162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Tier2: Eliminating Load Imbalance</a:t>
            </a:r>
            <a:endParaRPr kumimoji="1" lang="zh-CN" altLang="en-US" sz="40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887658E-2FE6-4600-B62E-931D74EF7A91}"/>
              </a:ext>
            </a:extLst>
          </p:cNvPr>
          <p:cNvSpPr txBox="1"/>
          <p:nvPr/>
        </p:nvSpPr>
        <p:spPr>
          <a:xfrm>
            <a:off x="585784" y="1304377"/>
            <a:ext cx="7966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Eliminating hash-polarization with Dual-plane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3A03E7-D00C-67AB-0710-CB5FA27AA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18230"/>
          <a:stretch/>
        </p:blipFill>
        <p:spPr>
          <a:xfrm>
            <a:off x="1355850" y="1760300"/>
            <a:ext cx="3213206" cy="201258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F82CF16-2CE8-9925-1FD8-35412064B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18075"/>
          <a:stretch/>
        </p:blipFill>
        <p:spPr>
          <a:xfrm>
            <a:off x="1355850" y="4228805"/>
            <a:ext cx="3213206" cy="201258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19BB186-9747-B076-C0BE-AD1799492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8230"/>
          <a:stretch/>
        </p:blipFill>
        <p:spPr>
          <a:xfrm>
            <a:off x="6801521" y="1765191"/>
            <a:ext cx="3213206" cy="201258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2967EF65-60A5-CF56-276B-5EADE9926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b="18075"/>
          <a:stretch/>
        </p:blipFill>
        <p:spPr>
          <a:xfrm>
            <a:off x="6801521" y="4228805"/>
            <a:ext cx="3213206" cy="2012582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8814018F-3540-168B-BFE5-7DBD622089E0}"/>
              </a:ext>
            </a:extLst>
          </p:cNvPr>
          <p:cNvSpPr txBox="1"/>
          <p:nvPr/>
        </p:nvSpPr>
        <p:spPr>
          <a:xfrm>
            <a:off x="2472856" y="3766558"/>
            <a:ext cx="1655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LinLibertineTB"/>
              </a:rPr>
              <a:t>Typical Clos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EB8034-B864-7D58-92D0-9E1CC22CF219}"/>
              </a:ext>
            </a:extLst>
          </p:cNvPr>
          <p:cNvSpPr txBox="1"/>
          <p:nvPr/>
        </p:nvSpPr>
        <p:spPr>
          <a:xfrm>
            <a:off x="7923398" y="3766557"/>
            <a:ext cx="1655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LinLibertineTB"/>
              </a:rPr>
              <a:t>Dual plane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C6AF277-90C1-AAA4-280D-C230396C032C}"/>
              </a:ext>
            </a:extLst>
          </p:cNvPr>
          <p:cNvSpPr txBox="1"/>
          <p:nvPr/>
        </p:nvSpPr>
        <p:spPr>
          <a:xfrm>
            <a:off x="2472856" y="6230755"/>
            <a:ext cx="1655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LinLibertineTB"/>
              </a:rPr>
              <a:t>Typical Clos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92EA1ED-0538-9F98-44F6-01880A8FE31B}"/>
              </a:ext>
            </a:extLst>
          </p:cNvPr>
          <p:cNvSpPr txBox="1"/>
          <p:nvPr/>
        </p:nvSpPr>
        <p:spPr>
          <a:xfrm>
            <a:off x="7923398" y="6230754"/>
            <a:ext cx="1655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LinLibertineTB"/>
              </a:rPr>
              <a:t>Dual plane</a:t>
            </a:r>
          </a:p>
        </p:txBody>
      </p:sp>
    </p:spTree>
    <p:extLst>
      <p:ext uri="{BB962C8B-B14F-4D97-AF65-F5344CB8AC3E}">
        <p14:creationId xmlns:p14="http://schemas.microsoft.com/office/powerpoint/2010/main" val="43007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3" y="286014"/>
            <a:ext cx="9494131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Tier2: 15K GPUs in a Pod</a:t>
            </a:r>
            <a:endParaRPr kumimoji="1" lang="zh-CN" altLang="en-US" sz="4000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1DD87619-B0B0-375B-5AEF-0E71608E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90" y="1946637"/>
            <a:ext cx="9402420" cy="29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620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8807" y="44410"/>
            <a:ext cx="10352695" cy="800711"/>
          </a:xfrm>
        </p:spPr>
        <p:txBody>
          <a:bodyPr/>
          <a:lstStyle/>
          <a:p>
            <a:r>
              <a:rPr lang="en-US" dirty="0"/>
              <a:t>The big picture – </a:t>
            </a:r>
            <a:r>
              <a:rPr lang="en-US" dirty="0" err="1"/>
              <a:t>AliCloud</a:t>
            </a:r>
            <a:r>
              <a:rPr lang="en-US" dirty="0"/>
              <a:t> Network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3119859" y="3844698"/>
            <a:ext cx="2725285" cy="1674152"/>
            <a:chOff x="2233016" y="2440063"/>
            <a:chExt cx="2043964" cy="1255614"/>
          </a:xfrm>
        </p:grpSpPr>
        <p:sp>
          <p:nvSpPr>
            <p:cNvPr id="4" name="矩形">
              <a:extLst>
                <a:ext uri="{FF2B5EF4-FFF2-40B4-BE49-F238E27FC236}">
                  <a16:creationId xmlns:a16="http://schemas.microsoft.com/office/drawing/2014/main" id="{B268CA68-6ED5-2478-C3AB-11A8B3DECA8C}"/>
                </a:ext>
              </a:extLst>
            </p:cNvPr>
            <p:cNvSpPr/>
            <p:nvPr/>
          </p:nvSpPr>
          <p:spPr>
            <a:xfrm>
              <a:off x="2233016" y="2440063"/>
              <a:ext cx="2043964" cy="12556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B050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1625518" hangingPunct="0">
                <a:defRPr sz="3200">
                  <a:solidFill>
                    <a:srgbClr val="FFFFFF"/>
                  </a:solidFill>
                </a:defRPr>
              </a:pPr>
              <a:endParaRPr sz="2133" kern="0" dirty="0">
                <a:solidFill>
                  <a:srgbClr val="FFFFFF"/>
                </a:solidFill>
                <a:highlight>
                  <a:srgbClr val="FFFF00"/>
                </a:highlight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endParaRPr>
            </a:p>
          </p:txBody>
        </p:sp>
        <p:pic>
          <p:nvPicPr>
            <p:cNvPr id="7" name="图像" descr="图像">
              <a:extLst>
                <a:ext uri="{FF2B5EF4-FFF2-40B4-BE49-F238E27FC236}">
                  <a16:creationId xmlns:a16="http://schemas.microsoft.com/office/drawing/2014/main" id="{259054A7-BC1F-F977-863E-D587C5FD3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912" y="2556479"/>
              <a:ext cx="1814202" cy="892977"/>
            </a:xfrm>
            <a:prstGeom prst="rect">
              <a:avLst/>
            </a:prstGeom>
            <a:ln w="12700">
              <a:noFill/>
              <a:miter lim="400000"/>
            </a:ln>
          </p:spPr>
        </p:pic>
        <p:sp>
          <p:nvSpPr>
            <p:cNvPr id="11" name="矩形 80">
              <a:extLst>
                <a:ext uri="{FF2B5EF4-FFF2-40B4-BE49-F238E27FC236}">
                  <a16:creationId xmlns:a16="http://schemas.microsoft.com/office/drawing/2014/main" id="{6BBA3EEE-723A-3FF4-CED8-234C93045A03}"/>
                </a:ext>
              </a:extLst>
            </p:cNvPr>
            <p:cNvSpPr/>
            <p:nvPr/>
          </p:nvSpPr>
          <p:spPr>
            <a:xfrm>
              <a:off x="2480380" y="3449456"/>
              <a:ext cx="1538984" cy="2230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 hangingPunct="0"/>
              <a:r>
                <a:rPr kumimoji="1" lang="en-US" altLang="zh-CN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HPN</a:t>
              </a:r>
              <a:r>
                <a:rPr kumimoji="1" lang="zh-CN" altLang="en-US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 </a:t>
              </a:r>
              <a:r>
                <a:rPr kumimoji="1" lang="en-US" altLang="zh-CN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in</a:t>
              </a:r>
              <a:r>
                <a:rPr kumimoji="1" lang="zh-CN" altLang="en-US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 </a:t>
              </a:r>
              <a:r>
                <a:rPr kumimoji="1" lang="en-US" altLang="zh-CN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AI</a:t>
              </a:r>
              <a:r>
                <a:rPr kumimoji="1" lang="zh-CN" altLang="en-US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 </a:t>
              </a:r>
              <a:r>
                <a:rPr kumimoji="1" lang="en-US" altLang="zh-CN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Infra.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73531" y="3842660"/>
            <a:ext cx="2437555" cy="1641203"/>
            <a:chOff x="323270" y="2438534"/>
            <a:chExt cx="1828166" cy="1230902"/>
          </a:xfrm>
        </p:grpSpPr>
        <p:sp>
          <p:nvSpPr>
            <p:cNvPr id="6" name="矩形">
              <a:extLst>
                <a:ext uri="{FF2B5EF4-FFF2-40B4-BE49-F238E27FC236}">
                  <a16:creationId xmlns:a16="http://schemas.microsoft.com/office/drawing/2014/main" id="{9CAACE47-7628-C342-BA82-CDDB0FE1933F}"/>
                </a:ext>
              </a:extLst>
            </p:cNvPr>
            <p:cNvSpPr/>
            <p:nvPr/>
          </p:nvSpPr>
          <p:spPr>
            <a:xfrm>
              <a:off x="323270" y="2438534"/>
              <a:ext cx="1736234" cy="12309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B050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1625518" hangingPunct="0">
                <a:defRPr sz="3200">
                  <a:solidFill>
                    <a:srgbClr val="FFFFFF"/>
                  </a:solidFill>
                </a:defRPr>
              </a:pPr>
              <a:endParaRPr sz="2133" kern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endParaRPr>
            </a:p>
          </p:txBody>
        </p:sp>
        <p:pic>
          <p:nvPicPr>
            <p:cNvPr id="10" name="图像" descr="图像">
              <a:extLst>
                <a:ext uri="{FF2B5EF4-FFF2-40B4-BE49-F238E27FC236}">
                  <a16:creationId xmlns:a16="http://schemas.microsoft.com/office/drawing/2014/main" id="{BE5EE054-B9DC-EC66-04CF-2822569D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606" y="2502707"/>
              <a:ext cx="1408515" cy="7606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" name="矩形 80">
              <a:extLst>
                <a:ext uri="{FF2B5EF4-FFF2-40B4-BE49-F238E27FC236}">
                  <a16:creationId xmlns:a16="http://schemas.microsoft.com/office/drawing/2014/main" id="{9BEEFCA9-1B06-41FF-975F-9BC2CCC7C8C8}"/>
                </a:ext>
              </a:extLst>
            </p:cNvPr>
            <p:cNvSpPr/>
            <p:nvPr/>
          </p:nvSpPr>
          <p:spPr>
            <a:xfrm>
              <a:off x="379427" y="3293628"/>
              <a:ext cx="1772009" cy="2230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 hangingPunct="0"/>
              <a:r>
                <a:rPr kumimoji="1" lang="en-US" altLang="zh-CN" sz="1333" b="1" kern="0" dirty="0" err="1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SuperScale</a:t>
              </a:r>
              <a:r>
                <a:rPr kumimoji="1" lang="zh-CN" altLang="en-US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 </a:t>
              </a:r>
              <a:r>
                <a:rPr kumimoji="1" lang="en-US" altLang="zh-CN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DCN</a:t>
              </a:r>
              <a:r>
                <a:rPr kumimoji="1" lang="zh-CN" altLang="en-US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 </a:t>
              </a:r>
              <a:r>
                <a:rPr kumimoji="1" lang="en-US" altLang="zh-CN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Network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494236" y="3879971"/>
            <a:ext cx="3818115" cy="1305268"/>
            <a:chOff x="5574108" y="2466518"/>
            <a:chExt cx="2863586" cy="978951"/>
          </a:xfrm>
        </p:grpSpPr>
        <p:sp>
          <p:nvSpPr>
            <p:cNvPr id="5" name="矩形">
              <a:extLst>
                <a:ext uri="{FF2B5EF4-FFF2-40B4-BE49-F238E27FC236}">
                  <a16:creationId xmlns:a16="http://schemas.microsoft.com/office/drawing/2014/main" id="{44CF125D-1F4A-8815-B3D9-C210438F1991}"/>
                </a:ext>
              </a:extLst>
            </p:cNvPr>
            <p:cNvSpPr/>
            <p:nvPr/>
          </p:nvSpPr>
          <p:spPr>
            <a:xfrm>
              <a:off x="5574108" y="2466518"/>
              <a:ext cx="2863586" cy="978951"/>
            </a:xfrm>
            <a:prstGeom prst="rect">
              <a:avLst/>
            </a:prstGeom>
            <a:solidFill>
              <a:srgbClr val="F3F2F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1625518" hangingPunct="0">
                <a:defRPr sz="3200">
                  <a:solidFill>
                    <a:srgbClr val="FFFFFF"/>
                  </a:solidFill>
                </a:defRPr>
              </a:pPr>
              <a:endParaRPr sz="2133" kern="0" dirty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endParaRPr>
            </a:p>
          </p:txBody>
        </p:sp>
        <p:pic>
          <p:nvPicPr>
            <p:cNvPr id="8" name="截屏2022-07-31 下午4.44.10.png" descr="截屏2022-07-31 下午4.44.10.png">
              <a:extLst>
                <a:ext uri="{FF2B5EF4-FFF2-40B4-BE49-F238E27FC236}">
                  <a16:creationId xmlns:a16="http://schemas.microsoft.com/office/drawing/2014/main" id="{4B408188-C397-D4CF-6076-52F858D78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7416" y="2543715"/>
              <a:ext cx="1019969" cy="58519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截屏2022-07-31 下午4.45.00.png" descr="截屏2022-07-31 下午4.45.00.png">
              <a:extLst>
                <a:ext uri="{FF2B5EF4-FFF2-40B4-BE49-F238E27FC236}">
                  <a16:creationId xmlns:a16="http://schemas.microsoft.com/office/drawing/2014/main" id="{7B57B2F3-AD56-7A95-7D20-B1280B84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9082" y="2654986"/>
              <a:ext cx="796195" cy="43744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矩形 80">
              <a:extLst>
                <a:ext uri="{FF2B5EF4-FFF2-40B4-BE49-F238E27FC236}">
                  <a16:creationId xmlns:a16="http://schemas.microsoft.com/office/drawing/2014/main" id="{854CC9A2-2D4A-75BD-B966-4922B7247147}"/>
                </a:ext>
              </a:extLst>
            </p:cNvPr>
            <p:cNvSpPr/>
            <p:nvPr/>
          </p:nvSpPr>
          <p:spPr>
            <a:xfrm>
              <a:off x="5852839" y="3211980"/>
              <a:ext cx="2191736" cy="2230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 hangingPunct="0"/>
              <a:r>
                <a:rPr kumimoji="1" lang="en-US" altLang="zh-CN" sz="1333" b="1" kern="0" dirty="0">
                  <a:solidFill>
                    <a:srgbClr val="5E5E5E"/>
                  </a:solidFill>
                  <a:latin typeface="Calibri" panose="020F0502020204030204"/>
                  <a:ea typeface="Alibaba PuHuiTi R" pitchFamily="18" charset="-122"/>
                  <a:sym typeface="PingFang SC Medium"/>
                </a:rPr>
                <a:t>Distributed</a:t>
              </a:r>
              <a:r>
                <a:rPr kumimoji="1" lang="zh-CN" altLang="en-US" sz="1333" dirty="0">
                  <a:solidFill>
                    <a:srgbClr val="53585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Medium"/>
                </a:rPr>
                <a:t> </a:t>
              </a:r>
              <a:r>
                <a:rPr kumimoji="1" lang="en-US" altLang="zh-CN" sz="1333" b="1" kern="0" dirty="0">
                  <a:solidFill>
                    <a:srgbClr val="5E5E5E"/>
                  </a:solidFill>
                  <a:latin typeface="Calibri" panose="020F0502020204030204"/>
                  <a:ea typeface="Alibaba PuHuiTi R" pitchFamily="18" charset="-122"/>
                  <a:sym typeface="PingFang SC Medium"/>
                </a:rPr>
                <a:t>Edge</a:t>
              </a:r>
              <a:r>
                <a:rPr kumimoji="1" lang="zh-CN" altLang="en-US" sz="1333" b="1" kern="0" dirty="0">
                  <a:solidFill>
                    <a:srgbClr val="5E5E5E"/>
                  </a:solidFill>
                  <a:latin typeface="Calibri" panose="020F0502020204030204"/>
                  <a:ea typeface="Alibaba PuHuiTi R" pitchFamily="18" charset="-122"/>
                  <a:sym typeface="PingFang SC Medium"/>
                </a:rPr>
                <a:t> </a:t>
              </a:r>
              <a:r>
                <a:rPr kumimoji="1" lang="en-US" altLang="zh-CN" sz="1333" b="1" kern="0" dirty="0">
                  <a:solidFill>
                    <a:srgbClr val="5E5E5E"/>
                  </a:solidFill>
                  <a:latin typeface="Calibri" panose="020F0502020204030204"/>
                  <a:ea typeface="Alibaba PuHuiTi R" pitchFamily="18" charset="-122"/>
                  <a:sym typeface="PingFang SC Medium"/>
                </a:rPr>
                <a:t>Cloud</a:t>
              </a:r>
              <a:endParaRPr kumimoji="1" lang="en-US" altLang="zh-CN" sz="1333" b="1" kern="0" dirty="0">
                <a:solidFill>
                  <a:srgbClr val="5E5E5E"/>
                </a:solidFill>
                <a:latin typeface="Calibri" panose="020F0502020204030204"/>
                <a:ea typeface="Alibaba PuHuiTi R" pitchFamily="18" charset="-122"/>
                <a:sym typeface="Alibaba PuHuiTi 2 45 Light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30CF3F-EE90-AF72-AFCA-4D7A6D2FD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1" t="5251" r="3264" b="4548"/>
            <a:stretch/>
          </p:blipFill>
          <p:spPr>
            <a:xfrm>
              <a:off x="5663043" y="2724529"/>
              <a:ext cx="671946" cy="338853"/>
            </a:xfrm>
            <a:prstGeom prst="rect">
              <a:avLst/>
            </a:prstGeom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15FD5152-10B1-18D8-F22C-9E740B505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1" y="5861935"/>
            <a:ext cx="806716" cy="2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80">
            <a:extLst>
              <a:ext uri="{FF2B5EF4-FFF2-40B4-BE49-F238E27FC236}">
                <a16:creationId xmlns:a16="http://schemas.microsoft.com/office/drawing/2014/main" id="{23711CC5-BF1A-0627-6A25-58B5E3D80319}"/>
              </a:ext>
            </a:extLst>
          </p:cNvPr>
          <p:cNvSpPr/>
          <p:nvPr/>
        </p:nvSpPr>
        <p:spPr>
          <a:xfrm>
            <a:off x="2547235" y="5750896"/>
            <a:ext cx="924185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09585" hangingPunct="0"/>
            <a:r>
              <a:rPr kumimoji="1" lang="en-US" altLang="zh-CN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IP/SRv6</a:t>
            </a:r>
            <a:r>
              <a:rPr kumimoji="1" lang="zh-CN" altLang="en-US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 </a:t>
            </a:r>
            <a:r>
              <a:rPr kumimoji="1" lang="en-US" altLang="zh-CN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+</a:t>
            </a:r>
            <a:r>
              <a:rPr kumimoji="1" lang="zh-CN" altLang="en-US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 </a:t>
            </a:r>
            <a:r>
              <a:rPr kumimoji="1" lang="en-US" altLang="zh-CN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Single-chip</a:t>
            </a:r>
            <a:r>
              <a:rPr kumimoji="1" lang="zh-CN" altLang="en-US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 </a:t>
            </a:r>
            <a:r>
              <a:rPr kumimoji="1" lang="en-US" altLang="zh-CN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white</a:t>
            </a:r>
            <a:r>
              <a:rPr kumimoji="1" lang="zh-CN" altLang="en-US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 </a:t>
            </a:r>
            <a:r>
              <a:rPr kumimoji="1" lang="en-US" altLang="zh-CN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box+</a:t>
            </a:r>
            <a:r>
              <a:rPr kumimoji="1" lang="zh-CN" altLang="en-US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 </a:t>
            </a:r>
            <a:r>
              <a:rPr kumimoji="1" lang="en-US" altLang="zh-CN" sz="2400" b="1" kern="0" dirty="0">
                <a:solidFill>
                  <a:srgbClr val="8DC63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libaba PuHuiTi 2 45 Light"/>
              </a:rPr>
              <a:t>Programmability</a:t>
            </a:r>
            <a:endParaRPr kumimoji="1" lang="en-US" altLang="zh-CN" sz="2400" b="1" kern="0" dirty="0">
              <a:solidFill>
                <a:srgbClr val="8DC63F"/>
              </a:solidFill>
              <a:latin typeface="Source Sans 3" panose="020B0303030403020204"/>
              <a:ea typeface="Alibaba PuHuiTi R" pitchFamily="18" charset="-122"/>
              <a:cs typeface="Alibaba PuHuiTi R" pitchFamily="18" charset="-122"/>
              <a:sym typeface="Alibaba PuHuiTi 2 45 Ligh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BF5C1F-77E6-9660-BFBB-46FD189F2E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85" y="5827611"/>
            <a:ext cx="438617" cy="4386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CF765C7-7B99-4DC7-A936-18EBDD773383}"/>
              </a:ext>
            </a:extLst>
          </p:cNvPr>
          <p:cNvSpPr>
            <a:spLocks noChangeAspect="1"/>
          </p:cNvSpPr>
          <p:nvPr/>
        </p:nvSpPr>
        <p:spPr>
          <a:xfrm>
            <a:off x="1832780" y="5886139"/>
            <a:ext cx="838825" cy="262383"/>
          </a:xfrm>
          <a:prstGeom prst="rect">
            <a:avLst/>
          </a:prstGeom>
          <a:solidFill>
            <a:srgbClr val="A6192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altLang="zh-CN" sz="2133" b="1" dirty="0">
                <a:solidFill>
                  <a:prstClr val="white"/>
                </a:solidFill>
                <a:latin typeface="Arial"/>
                <a:ea typeface="等线" panose="02010600030101010101" pitchFamily="2" charset="-122"/>
              </a:rPr>
              <a:t>NPL</a:t>
            </a:r>
            <a:endParaRPr lang="en-US" sz="2133" b="1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92B14B-6FFB-F0F8-62A9-30D1500658F2}"/>
              </a:ext>
            </a:extLst>
          </p:cNvPr>
          <p:cNvCxnSpPr>
            <a:cxnSpLocks/>
          </p:cNvCxnSpPr>
          <p:nvPr/>
        </p:nvCxnSpPr>
        <p:spPr>
          <a:xfrm>
            <a:off x="529324" y="5562996"/>
            <a:ext cx="113950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1D4712-4DA6-BE5D-C92D-C6919D2E5FB7}"/>
              </a:ext>
            </a:extLst>
          </p:cNvPr>
          <p:cNvGrpSpPr/>
          <p:nvPr/>
        </p:nvGrpSpPr>
        <p:grpSpPr>
          <a:xfrm>
            <a:off x="1516278" y="1364853"/>
            <a:ext cx="6139172" cy="2445784"/>
            <a:chOff x="1648025" y="929025"/>
            <a:chExt cx="4196313" cy="175243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B77781C-5535-E0DF-5359-4C8C6B6FE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48025" y="1339383"/>
              <a:ext cx="3682120" cy="1034333"/>
            </a:xfrm>
            <a:prstGeom prst="rect">
              <a:avLst/>
            </a:prstGeom>
          </p:spPr>
        </p:pic>
        <p:sp>
          <p:nvSpPr>
            <p:cNvPr id="24" name="圆形">
              <a:extLst>
                <a:ext uri="{FF2B5EF4-FFF2-40B4-BE49-F238E27FC236}">
                  <a16:creationId xmlns:a16="http://schemas.microsoft.com/office/drawing/2014/main" id="{E78C5379-7453-AFCC-2379-65D87C51AEC9}"/>
                </a:ext>
              </a:extLst>
            </p:cNvPr>
            <p:cNvSpPr/>
            <p:nvPr/>
          </p:nvSpPr>
          <p:spPr>
            <a:xfrm>
              <a:off x="2113753" y="1692944"/>
              <a:ext cx="82800" cy="8396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1625518" hangingPunct="0">
                <a:defRPr sz="3200">
                  <a:solidFill>
                    <a:srgbClr val="FFFFFF"/>
                  </a:solidFill>
                </a:defRPr>
              </a:pPr>
              <a:endParaRPr sz="2133" kern="0" dirty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endParaRPr>
            </a:p>
          </p:txBody>
        </p:sp>
        <p:pic>
          <p:nvPicPr>
            <p:cNvPr id="25" name="图片 64">
              <a:extLst>
                <a:ext uri="{FF2B5EF4-FFF2-40B4-BE49-F238E27FC236}">
                  <a16:creationId xmlns:a16="http://schemas.microsoft.com/office/drawing/2014/main" id="{F472C371-E9F8-4AFE-BB74-75A4912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16" y="1000339"/>
              <a:ext cx="690798" cy="220388"/>
            </a:xfrm>
            <a:prstGeom prst="rect">
              <a:avLst/>
            </a:prstGeom>
            <a:solidFill>
              <a:srgbClr val="DCBD23">
                <a:lumMod val="40000"/>
                <a:lumOff val="60000"/>
                <a:alpha val="30000"/>
              </a:srgbClr>
            </a:solidFill>
            <a:ln>
              <a:noFill/>
            </a:ln>
          </p:spPr>
        </p:pic>
        <p:pic>
          <p:nvPicPr>
            <p:cNvPr id="26" name="图片 65">
              <a:extLst>
                <a:ext uri="{FF2B5EF4-FFF2-40B4-BE49-F238E27FC236}">
                  <a16:creationId xmlns:a16="http://schemas.microsoft.com/office/drawing/2014/main" id="{B947ED17-5D5D-2412-C257-DEEC95E41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34273" y="976846"/>
              <a:ext cx="280197" cy="302640"/>
            </a:xfrm>
            <a:prstGeom prst="rect">
              <a:avLst/>
            </a:prstGeom>
          </p:spPr>
        </p:pic>
        <p:sp>
          <p:nvSpPr>
            <p:cNvPr id="27" name="矩形 77">
              <a:extLst>
                <a:ext uri="{FF2B5EF4-FFF2-40B4-BE49-F238E27FC236}">
                  <a16:creationId xmlns:a16="http://schemas.microsoft.com/office/drawing/2014/main" id="{470C3CAC-325C-B328-9369-625A831E32C8}"/>
                </a:ext>
              </a:extLst>
            </p:cNvPr>
            <p:cNvSpPr/>
            <p:nvPr/>
          </p:nvSpPr>
          <p:spPr>
            <a:xfrm>
              <a:off x="2191088" y="929025"/>
              <a:ext cx="681296" cy="301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438370" hangingPunct="0"/>
              <a:r>
                <a:rPr kumimoji="1" lang="en-US" altLang="zh-CN" sz="1067" kern="0" dirty="0">
                  <a:solidFill>
                    <a:srgbClr val="FFFFF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Service</a:t>
              </a:r>
            </a:p>
            <a:p>
              <a:pPr algn="ctr" defTabSz="2438370" hangingPunct="0"/>
              <a:r>
                <a:rPr kumimoji="1" lang="en-US" altLang="zh-CN" sz="1067" kern="0" dirty="0">
                  <a:solidFill>
                    <a:srgbClr val="FFFFF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Center</a:t>
              </a:r>
            </a:p>
          </p:txBody>
        </p:sp>
        <p:sp>
          <p:nvSpPr>
            <p:cNvPr id="28" name="矩形 78">
              <a:extLst>
                <a:ext uri="{FF2B5EF4-FFF2-40B4-BE49-F238E27FC236}">
                  <a16:creationId xmlns:a16="http://schemas.microsoft.com/office/drawing/2014/main" id="{4C01A357-B0E2-6348-CE10-FEC66BD35A40}"/>
                </a:ext>
              </a:extLst>
            </p:cNvPr>
            <p:cNvSpPr/>
            <p:nvPr/>
          </p:nvSpPr>
          <p:spPr>
            <a:xfrm>
              <a:off x="4051163" y="936711"/>
              <a:ext cx="681296" cy="1838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438370" hangingPunct="0"/>
              <a:r>
                <a:rPr kumimoji="1" lang="en-US" altLang="zh-CN" sz="1067" kern="0" dirty="0">
                  <a:solidFill>
                    <a:srgbClr val="FFFFF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Controller</a:t>
              </a:r>
            </a:p>
          </p:txBody>
        </p:sp>
        <p:sp>
          <p:nvSpPr>
            <p:cNvPr id="29" name="矩形 79">
              <a:extLst>
                <a:ext uri="{FF2B5EF4-FFF2-40B4-BE49-F238E27FC236}">
                  <a16:creationId xmlns:a16="http://schemas.microsoft.com/office/drawing/2014/main" id="{C68131ED-7E5E-2C73-1765-F641AF245D53}"/>
                </a:ext>
              </a:extLst>
            </p:cNvPr>
            <p:cNvSpPr/>
            <p:nvPr/>
          </p:nvSpPr>
          <p:spPr>
            <a:xfrm>
              <a:off x="2121172" y="974498"/>
              <a:ext cx="1037712" cy="360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 hangingPunct="0"/>
              <a:r>
                <a:rPr kumimoji="1" lang="en-US" altLang="zh-CN" sz="1333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Global Service Center</a:t>
              </a:r>
            </a:p>
          </p:txBody>
        </p:sp>
        <p:sp>
          <p:nvSpPr>
            <p:cNvPr id="30" name="矩形 80">
              <a:extLst>
                <a:ext uri="{FF2B5EF4-FFF2-40B4-BE49-F238E27FC236}">
                  <a16:creationId xmlns:a16="http://schemas.microsoft.com/office/drawing/2014/main" id="{FAE76552-E9FA-DBB7-5A80-1B265216007A}"/>
                </a:ext>
              </a:extLst>
            </p:cNvPr>
            <p:cNvSpPr/>
            <p:nvPr/>
          </p:nvSpPr>
          <p:spPr>
            <a:xfrm>
              <a:off x="4071985" y="974498"/>
              <a:ext cx="843426" cy="360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 hangingPunct="0"/>
              <a:r>
                <a:rPr kumimoji="1" lang="en-US" altLang="zh-CN" sz="1333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Network</a:t>
              </a:r>
            </a:p>
            <a:p>
              <a:pPr algn="ctr" defTabSz="609585" hangingPunct="0"/>
              <a:r>
                <a:rPr kumimoji="1" lang="en-US" altLang="zh-CN" sz="1333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Orchestrator</a:t>
              </a:r>
            </a:p>
          </p:txBody>
        </p:sp>
        <p:sp>
          <p:nvSpPr>
            <p:cNvPr id="31" name="矩形 80">
              <a:extLst>
                <a:ext uri="{FF2B5EF4-FFF2-40B4-BE49-F238E27FC236}">
                  <a16:creationId xmlns:a16="http://schemas.microsoft.com/office/drawing/2014/main" id="{948CD34D-E393-94B7-5149-C30E78EA4E14}"/>
                </a:ext>
              </a:extLst>
            </p:cNvPr>
            <p:cNvSpPr/>
            <p:nvPr/>
          </p:nvSpPr>
          <p:spPr>
            <a:xfrm>
              <a:off x="2700722" y="2188560"/>
              <a:ext cx="2135503" cy="2131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 hangingPunct="0"/>
              <a:r>
                <a:rPr kumimoji="1" lang="en-US" altLang="zh-CN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Global</a:t>
              </a:r>
              <a:r>
                <a:rPr kumimoji="1" lang="zh-CN" altLang="en-US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 </a:t>
              </a:r>
              <a:r>
                <a:rPr kumimoji="1" lang="en-US" altLang="zh-CN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DCI</a:t>
              </a:r>
              <a:r>
                <a:rPr kumimoji="1" lang="zh-CN" altLang="en-US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 </a:t>
              </a:r>
              <a:r>
                <a:rPr kumimoji="1" lang="en-US" altLang="zh-CN" sz="1333" b="1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Alibaba PuHuiTi 2 45 Light"/>
                </a:rPr>
                <a:t>Network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A58696-C51E-B4FA-7CFA-AAD9BF3CEF1E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1786562" y="1764609"/>
              <a:ext cx="339317" cy="90170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C4F14E2-6F0A-126C-60EC-8BC834783F85}"/>
                </a:ext>
              </a:extLst>
            </p:cNvPr>
            <p:cNvCxnSpPr>
              <a:cxnSpLocks/>
            </p:cNvCxnSpPr>
            <p:nvPr/>
          </p:nvCxnSpPr>
          <p:spPr>
            <a:xfrm>
              <a:off x="4505719" y="2035104"/>
              <a:ext cx="1005545" cy="64635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形">
              <a:extLst>
                <a:ext uri="{FF2B5EF4-FFF2-40B4-BE49-F238E27FC236}">
                  <a16:creationId xmlns:a16="http://schemas.microsoft.com/office/drawing/2014/main" id="{4CB03D86-4402-1603-0395-7E2E3042CED2}"/>
                </a:ext>
              </a:extLst>
            </p:cNvPr>
            <p:cNvSpPr/>
            <p:nvPr/>
          </p:nvSpPr>
          <p:spPr>
            <a:xfrm>
              <a:off x="4454998" y="1750803"/>
              <a:ext cx="82887" cy="8396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1625518" hangingPunct="0">
                <a:defRPr sz="3200">
                  <a:solidFill>
                    <a:srgbClr val="FFFFFF"/>
                  </a:solidFill>
                </a:defRPr>
              </a:pPr>
              <a:endParaRPr sz="2133" kern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2391132-A023-4279-940D-E5CF0ECFBAF2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H="1">
              <a:off x="3975731" y="1822467"/>
              <a:ext cx="491406" cy="85899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圆形">
              <a:extLst>
                <a:ext uri="{FF2B5EF4-FFF2-40B4-BE49-F238E27FC236}">
                  <a16:creationId xmlns:a16="http://schemas.microsoft.com/office/drawing/2014/main" id="{B4551D43-C516-9F0F-B909-17310A44AC54}"/>
                </a:ext>
              </a:extLst>
            </p:cNvPr>
            <p:cNvSpPr/>
            <p:nvPr/>
          </p:nvSpPr>
          <p:spPr>
            <a:xfrm>
              <a:off x="4462588" y="1994750"/>
              <a:ext cx="75611" cy="7560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1625518" hangingPunct="0">
                <a:defRPr sz="3200">
                  <a:solidFill>
                    <a:srgbClr val="FFFFFF"/>
                  </a:solidFill>
                </a:defRPr>
              </a:pPr>
              <a:endParaRPr sz="2133" kern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endParaRPr>
            </a:p>
          </p:txBody>
        </p:sp>
        <p:sp>
          <p:nvSpPr>
            <p:cNvPr id="37" name="圆形">
              <a:extLst>
                <a:ext uri="{FF2B5EF4-FFF2-40B4-BE49-F238E27FC236}">
                  <a16:creationId xmlns:a16="http://schemas.microsoft.com/office/drawing/2014/main" id="{84518F16-708E-2BD4-FF27-0248BF606479}"/>
                </a:ext>
              </a:extLst>
            </p:cNvPr>
            <p:cNvSpPr/>
            <p:nvPr/>
          </p:nvSpPr>
          <p:spPr>
            <a:xfrm>
              <a:off x="4524051" y="1668573"/>
              <a:ext cx="82887" cy="8396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1625518" hangingPunct="0">
                <a:defRPr sz="3200">
                  <a:solidFill>
                    <a:srgbClr val="FFFFFF"/>
                  </a:solidFill>
                </a:defRPr>
              </a:pPr>
              <a:endParaRPr sz="2133" kern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BFDFBEC-477D-173B-6CED-8627B102E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6938" y="1489533"/>
              <a:ext cx="1237400" cy="23021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615457" y="1642784"/>
            <a:ext cx="3052368" cy="1477712"/>
            <a:chOff x="5604715" y="788627"/>
            <a:chExt cx="2289276" cy="1108284"/>
          </a:xfrm>
        </p:grpSpPr>
        <p:grpSp>
          <p:nvGrpSpPr>
            <p:cNvPr id="55" name="Group 54"/>
            <p:cNvGrpSpPr/>
            <p:nvPr/>
          </p:nvGrpSpPr>
          <p:grpSpPr>
            <a:xfrm>
              <a:off x="5639748" y="788627"/>
              <a:ext cx="2254243" cy="1108284"/>
              <a:chOff x="5634710" y="1245850"/>
              <a:chExt cx="2254243" cy="1108284"/>
            </a:xfrm>
          </p:grpSpPr>
          <p:sp>
            <p:nvSpPr>
              <p:cNvPr id="16" name="矩形">
                <a:extLst>
                  <a:ext uri="{FF2B5EF4-FFF2-40B4-BE49-F238E27FC236}">
                    <a16:creationId xmlns:a16="http://schemas.microsoft.com/office/drawing/2014/main" id="{49DBD194-7481-78C9-633A-CF62F9C503B0}"/>
                  </a:ext>
                </a:extLst>
              </p:cNvPr>
              <p:cNvSpPr/>
              <p:nvPr/>
            </p:nvSpPr>
            <p:spPr>
              <a:xfrm>
                <a:off x="5634710" y="1245850"/>
                <a:ext cx="2254243" cy="1108284"/>
              </a:xfrm>
              <a:prstGeom prst="rect">
                <a:avLst/>
              </a:prstGeom>
              <a:solidFill>
                <a:srgbClr val="F3F2F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1625518" hangingPunct="0">
                  <a:defRPr sz="3200">
                    <a:solidFill>
                      <a:srgbClr val="FFFFFF"/>
                    </a:solidFill>
                  </a:defRPr>
                </a:pPr>
                <a:endParaRPr lang="en-CN" sz="2133" kern="0" dirty="0">
                  <a:solidFill>
                    <a:srgbClr val="FFFFF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Helvetica Neue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5736830" y="1320844"/>
                <a:ext cx="1964571" cy="1024523"/>
                <a:chOff x="5736830" y="1320844"/>
                <a:chExt cx="1964571" cy="1024523"/>
              </a:xfrm>
            </p:grpSpPr>
            <p:pic>
              <p:nvPicPr>
                <p:cNvPr id="40" name="图片 52">
                  <a:extLst>
                    <a:ext uri="{FF2B5EF4-FFF2-40B4-BE49-F238E27FC236}">
                      <a16:creationId xmlns:a16="http://schemas.microsoft.com/office/drawing/2014/main" id="{24AF0899-7F0D-34E7-6D18-C2510CBA8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t="9903"/>
                <a:stretch/>
              </p:blipFill>
              <p:spPr>
                <a:xfrm>
                  <a:off x="5852019" y="1320844"/>
                  <a:ext cx="378164" cy="224038"/>
                </a:xfrm>
                <a:prstGeom prst="rect">
                  <a:avLst/>
                </a:prstGeom>
              </p:spPr>
            </p:pic>
            <p:pic>
              <p:nvPicPr>
                <p:cNvPr id="41" name="图片 53">
                  <a:extLst>
                    <a:ext uri="{FF2B5EF4-FFF2-40B4-BE49-F238E27FC236}">
                      <a16:creationId xmlns:a16="http://schemas.microsoft.com/office/drawing/2014/main" id="{62BC9ABF-36E2-B6DE-6C5E-44B8AF7031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t="9903"/>
                <a:stretch/>
              </p:blipFill>
              <p:spPr>
                <a:xfrm>
                  <a:off x="6323066" y="1320844"/>
                  <a:ext cx="378164" cy="224038"/>
                </a:xfrm>
                <a:prstGeom prst="rect">
                  <a:avLst/>
                </a:prstGeom>
              </p:spPr>
            </p:pic>
            <p:pic>
              <p:nvPicPr>
                <p:cNvPr id="42" name="图片 54">
                  <a:extLst>
                    <a:ext uri="{FF2B5EF4-FFF2-40B4-BE49-F238E27FC236}">
                      <a16:creationId xmlns:a16="http://schemas.microsoft.com/office/drawing/2014/main" id="{70F58A3A-C466-2C8F-8D78-8C0777A9B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t="9903"/>
                <a:stretch/>
              </p:blipFill>
              <p:spPr>
                <a:xfrm>
                  <a:off x="5844654" y="1687973"/>
                  <a:ext cx="378164" cy="224038"/>
                </a:xfrm>
                <a:prstGeom prst="rect">
                  <a:avLst/>
                </a:prstGeom>
              </p:spPr>
            </p:pic>
            <p:pic>
              <p:nvPicPr>
                <p:cNvPr id="43" name="图片 55">
                  <a:extLst>
                    <a:ext uri="{FF2B5EF4-FFF2-40B4-BE49-F238E27FC236}">
                      <a16:creationId xmlns:a16="http://schemas.microsoft.com/office/drawing/2014/main" id="{09AC486B-4882-C501-CA1B-989298B72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t="9903"/>
                <a:stretch/>
              </p:blipFill>
              <p:spPr>
                <a:xfrm>
                  <a:off x="6323066" y="1687973"/>
                  <a:ext cx="378164" cy="224038"/>
                </a:xfrm>
                <a:prstGeom prst="rect">
                  <a:avLst/>
                </a:prstGeom>
              </p:spPr>
            </p:pic>
            <p:cxnSp>
              <p:nvCxnSpPr>
                <p:cNvPr id="44" name="直线连接符 56">
                  <a:extLst>
                    <a:ext uri="{FF2B5EF4-FFF2-40B4-BE49-F238E27FC236}">
                      <a16:creationId xmlns:a16="http://schemas.microsoft.com/office/drawing/2014/main" id="{AEF9360A-E726-C1F9-6ABD-A73D8066E940}"/>
                    </a:ext>
                  </a:extLst>
                </p:cNvPr>
                <p:cNvCxnSpPr>
                  <a:cxnSpLocks/>
                  <a:endCxn id="42" idx="0"/>
                </p:cNvCxnSpPr>
                <p:nvPr/>
              </p:nvCxnSpPr>
              <p:spPr>
                <a:xfrm>
                  <a:off x="6033736" y="1544881"/>
                  <a:ext cx="0" cy="143092"/>
                </a:xfrm>
                <a:prstGeom prst="line">
                  <a:avLst/>
                </a:prstGeom>
                <a:noFill/>
                <a:ln w="25400" cap="flat">
                  <a:solidFill>
                    <a:srgbClr val="0365C0"/>
                  </a:solidFill>
                  <a:prstDash val="solid"/>
                  <a:round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</p:cxnSp>
            <p:cxnSp>
              <p:nvCxnSpPr>
                <p:cNvPr id="45" name="直线连接符 57">
                  <a:extLst>
                    <a:ext uri="{FF2B5EF4-FFF2-40B4-BE49-F238E27FC236}">
                      <a16:creationId xmlns:a16="http://schemas.microsoft.com/office/drawing/2014/main" id="{76E47D49-8F52-A77B-1E7A-56A4180848B6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6033737" y="1544881"/>
                  <a:ext cx="478412" cy="143092"/>
                </a:xfrm>
                <a:prstGeom prst="line">
                  <a:avLst/>
                </a:prstGeom>
                <a:noFill/>
                <a:ln w="25400" cap="flat">
                  <a:solidFill>
                    <a:srgbClr val="0365C0"/>
                  </a:solidFill>
                  <a:prstDash val="solid"/>
                  <a:round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</p:cxnSp>
            <p:cxnSp>
              <p:nvCxnSpPr>
                <p:cNvPr id="46" name="直线连接符 58">
                  <a:extLst>
                    <a:ext uri="{FF2B5EF4-FFF2-40B4-BE49-F238E27FC236}">
                      <a16:creationId xmlns:a16="http://schemas.microsoft.com/office/drawing/2014/main" id="{DFA23BC9-3E15-FC76-E9AD-97A0D9949C78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H="1" flipV="1">
                  <a:off x="6041100" y="1544880"/>
                  <a:ext cx="471047" cy="143091"/>
                </a:xfrm>
                <a:prstGeom prst="line">
                  <a:avLst/>
                </a:prstGeom>
                <a:noFill/>
                <a:ln w="25400" cap="flat">
                  <a:solidFill>
                    <a:srgbClr val="0365C0"/>
                  </a:solidFill>
                  <a:prstDash val="solid"/>
                  <a:round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</p:cxnSp>
            <p:cxnSp>
              <p:nvCxnSpPr>
                <p:cNvPr id="47" name="直线连接符 59">
                  <a:extLst>
                    <a:ext uri="{FF2B5EF4-FFF2-40B4-BE49-F238E27FC236}">
                      <a16:creationId xmlns:a16="http://schemas.microsoft.com/office/drawing/2014/main" id="{C629A9A9-A4F6-1368-86FA-0586AC02D4FA}"/>
                    </a:ext>
                  </a:extLst>
                </p:cNvPr>
                <p:cNvCxnSpPr>
                  <a:cxnSpLocks/>
                  <a:endCxn id="41" idx="2"/>
                </p:cNvCxnSpPr>
                <p:nvPr/>
              </p:nvCxnSpPr>
              <p:spPr>
                <a:xfrm flipH="1" flipV="1">
                  <a:off x="6512148" y="1544880"/>
                  <a:ext cx="44417" cy="143091"/>
                </a:xfrm>
                <a:prstGeom prst="line">
                  <a:avLst/>
                </a:prstGeom>
                <a:noFill/>
                <a:ln w="25400" cap="flat">
                  <a:solidFill>
                    <a:srgbClr val="0365C0"/>
                  </a:solidFill>
                  <a:prstDash val="solid"/>
                  <a:round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</p:cxnSp>
            <p:sp>
              <p:nvSpPr>
                <p:cNvPr id="48" name="矩形 75">
                  <a:extLst>
                    <a:ext uri="{FF2B5EF4-FFF2-40B4-BE49-F238E27FC236}">
                      <a16:creationId xmlns:a16="http://schemas.microsoft.com/office/drawing/2014/main" id="{9066FBE5-F8ED-9453-60C3-8FBCA09F169B}"/>
                    </a:ext>
                  </a:extLst>
                </p:cNvPr>
                <p:cNvSpPr/>
                <p:nvPr/>
              </p:nvSpPr>
              <p:spPr>
                <a:xfrm>
                  <a:off x="6872751" y="1470402"/>
                  <a:ext cx="828650" cy="37693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>
                  <a:spAutoFit/>
                </a:bodyPr>
                <a:lstStyle/>
                <a:p>
                  <a:pPr algn="ctr" defTabSz="609585" hangingPunct="0"/>
                  <a:r>
                    <a:rPr kumimoji="1" lang="en-US" altLang="zh-CN" sz="1333" kern="0" dirty="0">
                      <a:solidFill>
                        <a:srgbClr val="FFFFFF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  <a:sym typeface="Alibaba PuHuiTi 2 45 Light"/>
                    </a:rPr>
                    <a:t>Fabric Controller</a:t>
                  </a:r>
                  <a:endParaRPr kumimoji="1" lang="zh-CN" altLang="en-US" sz="1333" kern="0" dirty="0">
                    <a:solidFill>
                      <a:srgbClr val="FFFFFF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Alibaba PuHuiTi 2 45 Light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AC17330-E6AE-91DB-04EE-FB7C2DDC607B}"/>
                    </a:ext>
                  </a:extLst>
                </p:cNvPr>
                <p:cNvSpPr txBox="1"/>
                <p:nvPr/>
              </p:nvSpPr>
              <p:spPr>
                <a:xfrm>
                  <a:off x="6958873" y="1869879"/>
                  <a:ext cx="564616" cy="223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625518" hangingPunct="0"/>
                  <a:r>
                    <a:rPr lang="en-US" sz="1333" b="1" kern="0" dirty="0">
                      <a:solidFill>
                        <a:srgbClr val="5E5E5E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  <a:sym typeface="Helvetica Neue"/>
                    </a:rPr>
                    <a:t>SRv6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30C4907-26CD-3DBF-E48E-127B1CA82BD3}"/>
                    </a:ext>
                  </a:extLst>
                </p:cNvPr>
                <p:cNvSpPr txBox="1"/>
                <p:nvPr/>
              </p:nvSpPr>
              <p:spPr>
                <a:xfrm>
                  <a:off x="5736830" y="2122277"/>
                  <a:ext cx="1915735" cy="223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09585" hangingPunct="0"/>
                  <a:r>
                    <a:rPr kumimoji="1" lang="en-US" altLang="zh-CN" sz="1333" b="1" kern="0" dirty="0" err="1">
                      <a:solidFill>
                        <a:srgbClr val="5E5E5E"/>
                      </a:solidFill>
                      <a:latin typeface="Calibri" panose="020F0502020204030204"/>
                      <a:ea typeface="Alibaba PuHuiTi R" pitchFamily="18" charset="-122"/>
                      <a:sym typeface="Alibaba PuHuiTi 2 45 Light"/>
                    </a:rPr>
                    <a:t>ePF</a:t>
                  </a:r>
                  <a:r>
                    <a:rPr kumimoji="1" lang="zh-CN" altLang="en-US" sz="1333" b="1" kern="0" dirty="0">
                      <a:solidFill>
                        <a:srgbClr val="5E5E5E"/>
                      </a:solidFill>
                      <a:latin typeface="Calibri" panose="020F0502020204030204"/>
                      <a:ea typeface="Alibaba PuHuiTi R" pitchFamily="18" charset="-122"/>
                      <a:sym typeface="Alibaba PuHuiTi 2 45 Light"/>
                    </a:rPr>
                    <a:t>（</a:t>
                  </a:r>
                  <a:r>
                    <a:rPr kumimoji="1" lang="en-US" altLang="zh-CN" sz="1333" b="1" kern="0" dirty="0">
                      <a:solidFill>
                        <a:srgbClr val="5E5E5E"/>
                      </a:solidFill>
                      <a:latin typeface="Calibri" panose="020F0502020204030204"/>
                      <a:ea typeface="Alibaba PuHuiTi R" pitchFamily="18" charset="-122"/>
                      <a:sym typeface="Alibaba PuHuiTi 2 45 Light"/>
                    </a:rPr>
                    <a:t>elastic</a:t>
                  </a:r>
                  <a:r>
                    <a:rPr kumimoji="1" lang="zh-CN" altLang="en-US" sz="1333" b="1" kern="0" dirty="0">
                      <a:solidFill>
                        <a:srgbClr val="5E5E5E"/>
                      </a:solidFill>
                      <a:latin typeface="Calibri" panose="020F0502020204030204"/>
                      <a:ea typeface="Alibaba PuHuiTi R" pitchFamily="18" charset="-122"/>
                      <a:sym typeface="Alibaba PuHuiTi 2 45 Light"/>
                    </a:rPr>
                    <a:t> </a:t>
                  </a:r>
                  <a:r>
                    <a:rPr kumimoji="1" lang="en-US" altLang="zh-CN" sz="1333" b="1" kern="0" dirty="0">
                      <a:solidFill>
                        <a:srgbClr val="5E5E5E"/>
                      </a:solidFill>
                      <a:latin typeface="Calibri" panose="020F0502020204030204"/>
                      <a:ea typeface="Alibaba PuHuiTi R" pitchFamily="18" charset="-122"/>
                      <a:sym typeface="Alibaba PuHuiTi 2 45 Light"/>
                    </a:rPr>
                    <a:t>Peering</a:t>
                  </a:r>
                  <a:r>
                    <a:rPr kumimoji="1" lang="zh-CN" altLang="en-US" sz="1333" b="1" kern="0" dirty="0">
                      <a:solidFill>
                        <a:srgbClr val="5E5E5E"/>
                      </a:solidFill>
                      <a:latin typeface="Calibri" panose="020F0502020204030204"/>
                      <a:ea typeface="Alibaba PuHuiTi R" pitchFamily="18" charset="-122"/>
                      <a:sym typeface="Alibaba PuHuiTi 2 45 Light"/>
                    </a:rPr>
                    <a:t> </a:t>
                  </a:r>
                  <a:r>
                    <a:rPr kumimoji="1" lang="en-US" altLang="zh-CN" sz="1333" b="1" kern="0" dirty="0">
                      <a:solidFill>
                        <a:srgbClr val="5E5E5E"/>
                      </a:solidFill>
                      <a:latin typeface="Calibri" panose="020F0502020204030204"/>
                      <a:ea typeface="Alibaba PuHuiTi R" pitchFamily="18" charset="-122"/>
                      <a:sym typeface="Alibaba PuHuiTi 2 45 Light"/>
                    </a:rPr>
                    <a:t>Fabric</a:t>
                  </a:r>
                  <a:r>
                    <a:rPr kumimoji="1" lang="zh-CN" altLang="en-US" sz="1333" b="1" kern="0" dirty="0">
                      <a:solidFill>
                        <a:srgbClr val="5E5E5E"/>
                      </a:solidFill>
                      <a:latin typeface="Calibri" panose="020F0502020204030204"/>
                      <a:ea typeface="Alibaba PuHuiTi R" pitchFamily="18" charset="-122"/>
                      <a:sym typeface="Alibaba PuHuiTi 2 45 Light"/>
                    </a:rPr>
                    <a:t>）</a:t>
                  </a:r>
                  <a:endParaRPr kumimoji="1" lang="en-US" altLang="zh-CN" sz="1333" b="1" kern="0" dirty="0">
                    <a:solidFill>
                      <a:srgbClr val="5E5E5E"/>
                    </a:solidFill>
                    <a:latin typeface="Calibri" panose="020F0502020204030204"/>
                    <a:ea typeface="Alibaba PuHuiTi R" pitchFamily="18" charset="-122"/>
                    <a:sym typeface="Alibaba PuHuiTi 2 45 Light"/>
                  </a:endParaRPr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55A102-0821-8FED-69AA-704F1CF6CF7E}"/>
                </a:ext>
              </a:extLst>
            </p:cNvPr>
            <p:cNvSpPr txBox="1"/>
            <p:nvPr/>
          </p:nvSpPr>
          <p:spPr>
            <a:xfrm>
              <a:off x="5604715" y="1444785"/>
              <a:ext cx="1394649" cy="223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625518" hangingPunct="0"/>
              <a:r>
                <a:rPr lang="en-US" sz="1333" kern="0" dirty="0">
                  <a:solidFill>
                    <a:srgbClr val="5E5E5E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Helvetica Neue"/>
                </a:rPr>
                <a:t>Whitebox Switch</a:t>
              </a:r>
            </a:p>
          </p:txBody>
        </p:sp>
      </p:grpSp>
      <p:sp>
        <p:nvSpPr>
          <p:cNvPr id="60" name="文本框 1" hidden="1"/>
          <p:cNvSpPr txBox="1"/>
          <p:nvPr/>
        </p:nvSpPr>
        <p:spPr>
          <a:xfrm>
            <a:off x="-4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609585"/>
            <a:endParaRPr lang="en-US" sz="1467">
              <a:solidFill>
                <a:srgbClr val="000000"/>
              </a:solidFill>
              <a:latin typeface="Calibri" panose="020F0502020204030204"/>
            </a:endParaRPr>
          </a:p>
          <a:p>
            <a:pPr defTabSz="609585">
              <a:buClr>
                <a:srgbClr val="FFFFFF"/>
              </a:buClr>
            </a:pPr>
            <a:r>
              <a:rPr lang="en-US" sz="2400">
                <a:solidFill>
                  <a:srgbClr val="FFFFFF"/>
                </a:solidFill>
                <a:latin typeface="Calibri" panose="020F0502020204030204"/>
              </a:rPr>
              <a:t>BBAAD9C20180234D78A0072836F0BF7092B9B207184C8BF0AFD9893BB1132B519B4BB638E1698B0822692B0898460BEBC5E921FAF1D08BD11BBFC22D755E3ADA24F5BCADDA25D9C7A4F22587619242E51E66EF77734B553008AF9193018D6CB8DD0620973E3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75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11290658" cy="895264"/>
          </a:xfrm>
        </p:spPr>
        <p:txBody>
          <a:bodyPr>
            <a:normAutofit/>
          </a:bodyPr>
          <a:lstStyle/>
          <a:p>
            <a:r>
              <a:rPr kumimoji="1" lang="en-US" altLang="zh-CN" sz="4000"/>
              <a:t>Alibaba HPN 7.0</a:t>
            </a:r>
            <a:endParaRPr kumimoji="1" lang="zh-CN" altLang="en-US" sz="4000" dirty="0"/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F0B7997F-4118-2231-3951-6F723AA09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9" y="2719934"/>
            <a:ext cx="11160877" cy="3537026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D8BBA8E9-1F28-2BD4-25AA-84F51879CD31}"/>
              </a:ext>
            </a:extLst>
          </p:cNvPr>
          <p:cNvSpPr txBox="1"/>
          <p:nvPr/>
        </p:nvSpPr>
        <p:spPr>
          <a:xfrm>
            <a:off x="585784" y="1304377"/>
            <a:ext cx="107736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Tier3 connects multiple Pods together to interconnecting more GPUs.</a:t>
            </a:r>
          </a:p>
          <a:p>
            <a:r>
              <a:rPr lang="en" altLang="zh-CN" sz="2400" dirty="0">
                <a:latin typeface="LinLibertineTB"/>
              </a:rPr>
              <a:t>Independent frontend network isolate storage traffic from training.</a:t>
            </a: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FEF16C35-6EEE-0251-7DEF-B6F6F085E341}"/>
              </a:ext>
            </a:extLst>
          </p:cNvPr>
          <p:cNvSpPr/>
          <p:nvPr/>
        </p:nvSpPr>
        <p:spPr>
          <a:xfrm>
            <a:off x="4412974" y="2719934"/>
            <a:ext cx="7063409" cy="109669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D477C740-03D2-FDBA-2DF7-F43AB219D206}"/>
              </a:ext>
            </a:extLst>
          </p:cNvPr>
          <p:cNvSpPr/>
          <p:nvPr/>
        </p:nvSpPr>
        <p:spPr>
          <a:xfrm>
            <a:off x="225073" y="2719934"/>
            <a:ext cx="4121640" cy="2541178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341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2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A16B-2E4B-3F86-49C1-375D8A5F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Drop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5FCA8-FCD3-5121-31CF-878171EE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3675"/>
            <a:ext cx="10277104" cy="1668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2441F-84C8-AA5D-6455-B7453BB18C63}"/>
              </a:ext>
            </a:extLst>
          </p:cNvPr>
          <p:cNvSpPr txBox="1"/>
          <p:nvPr/>
        </p:nvSpPr>
        <p:spPr>
          <a:xfrm>
            <a:off x="3598223" y="3598223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Drop Detection’s limitation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90C2A-E8A7-316B-4A4C-3C567615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172380"/>
            <a:ext cx="10515599" cy="1555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F7610-3DE7-17B0-F989-C957DB87C37C}"/>
              </a:ext>
            </a:extLst>
          </p:cNvPr>
          <p:cNvSpPr txBox="1"/>
          <p:nvPr/>
        </p:nvSpPr>
        <p:spPr>
          <a:xfrm>
            <a:off x="3598223" y="5789502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to End Packet Drop Detection</a:t>
            </a:r>
          </a:p>
        </p:txBody>
      </p:sp>
    </p:spTree>
    <p:extLst>
      <p:ext uri="{BB962C8B-B14F-4D97-AF65-F5344CB8AC3E}">
        <p14:creationId xmlns:p14="http://schemas.microsoft.com/office/powerpoint/2010/main" val="160072071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6689-DDB4-66B5-BB2F-E95C4F965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344386"/>
            <a:ext cx="10431484" cy="1021278"/>
          </a:xfrm>
        </p:spPr>
        <p:txBody>
          <a:bodyPr/>
          <a:lstStyle/>
          <a:p>
            <a:r>
              <a:rPr lang="en-US" dirty="0"/>
              <a:t>Alternative Marking</a:t>
            </a:r>
            <a:r>
              <a:rPr lang="zh-CN" altLang="en-US" dirty="0"/>
              <a:t> </a:t>
            </a:r>
            <a:r>
              <a:rPr lang="en-US" altLang="zh-CN" dirty="0"/>
              <a:t>DSCP</a:t>
            </a:r>
            <a:r>
              <a:rPr lang="zh-CN" altLang="en-US" dirty="0"/>
              <a:t>（</a:t>
            </a:r>
            <a:r>
              <a:rPr lang="en-US" altLang="zh-CN" dirty="0"/>
              <a:t>A.M.D)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80F75-1867-28AE-9A8D-F8516727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1279567"/>
            <a:ext cx="11181041" cy="42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5154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3CB2-BA93-4D36-1D6C-132CBCFA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A.M.D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4141C-1CC0-E135-97AA-9A2FE5A0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3" y="1592087"/>
            <a:ext cx="11549907" cy="43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981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1881" y="0"/>
            <a:ext cx="11990119" cy="870157"/>
          </a:xfrm>
        </p:spPr>
        <p:txBody>
          <a:bodyPr>
            <a:normAutofit fontScale="90000"/>
          </a:bodyPr>
          <a:lstStyle/>
          <a:p>
            <a:r>
              <a:rPr lang="en-US" dirty="0"/>
              <a:t>The hotspot: AI infrastructure within </a:t>
            </a:r>
            <a:r>
              <a:rPr lang="en-US" dirty="0" err="1"/>
              <a:t>AliCloud</a:t>
            </a:r>
            <a:endParaRPr lang="en-US" dirty="0"/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93D06AB9-598B-4C38-5C26-D67D929BCF02}"/>
              </a:ext>
            </a:extLst>
          </p:cNvPr>
          <p:cNvSpPr/>
          <p:nvPr/>
        </p:nvSpPr>
        <p:spPr>
          <a:xfrm>
            <a:off x="3327312" y="3813821"/>
            <a:ext cx="544048" cy="6984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CN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07835E6F-FC5B-39EA-7D66-4DD97F349D45}"/>
              </a:ext>
            </a:extLst>
          </p:cNvPr>
          <p:cNvSpPr/>
          <p:nvPr/>
        </p:nvSpPr>
        <p:spPr>
          <a:xfrm>
            <a:off x="6910902" y="3511444"/>
            <a:ext cx="750683" cy="10850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CN" dirty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325" name="Group 324"/>
          <p:cNvGrpSpPr/>
          <p:nvPr/>
        </p:nvGrpSpPr>
        <p:grpSpPr>
          <a:xfrm>
            <a:off x="561700" y="2417024"/>
            <a:ext cx="2647385" cy="3962000"/>
            <a:chOff x="435086" y="1429789"/>
            <a:chExt cx="1985539" cy="297150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3641AE6-9DFB-0876-5700-6A5574254A54}"/>
                </a:ext>
              </a:extLst>
            </p:cNvPr>
            <p:cNvGrpSpPr/>
            <p:nvPr/>
          </p:nvGrpSpPr>
          <p:grpSpPr>
            <a:xfrm>
              <a:off x="435086" y="1429789"/>
              <a:ext cx="1985539" cy="2971500"/>
              <a:chOff x="175766" y="925061"/>
              <a:chExt cx="3036601" cy="5000783"/>
            </a:xfrm>
          </p:grpSpPr>
          <p:sp>
            <p:nvSpPr>
              <p:cNvPr id="140" name="Google Shape;889;p7">
                <a:extLst>
                  <a:ext uri="{FF2B5EF4-FFF2-40B4-BE49-F238E27FC236}">
                    <a16:creationId xmlns:a16="http://schemas.microsoft.com/office/drawing/2014/main" id="{EF559282-ED7A-5909-C477-A1DC28D2C062}"/>
                  </a:ext>
                </a:extLst>
              </p:cNvPr>
              <p:cNvSpPr/>
              <p:nvPr/>
            </p:nvSpPr>
            <p:spPr>
              <a:xfrm>
                <a:off x="175766" y="925061"/>
                <a:ext cx="3036601" cy="5000783"/>
              </a:xfrm>
              <a:prstGeom prst="rect">
                <a:avLst/>
              </a:prstGeom>
              <a:solidFill>
                <a:schemeClr val="lt1"/>
              </a:solidFill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914377">
                  <a:buClr>
                    <a:srgbClr val="000000"/>
                  </a:buClr>
                  <a:buSzPts val="1800"/>
                  <a:defRPr/>
                </a:pPr>
                <a:endParaRPr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4E6BE21D-8CA5-A148-8AB2-B519E8157754}"/>
                  </a:ext>
                </a:extLst>
              </p:cNvPr>
              <p:cNvSpPr/>
              <p:nvPr/>
            </p:nvSpPr>
            <p:spPr>
              <a:xfrm>
                <a:off x="185193" y="3629320"/>
                <a:ext cx="3015493" cy="22965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CN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CBF99427-2B3F-7B22-F042-66EF274B1934}"/>
                  </a:ext>
                </a:extLst>
              </p:cNvPr>
              <p:cNvGrpSpPr/>
              <p:nvPr/>
            </p:nvGrpSpPr>
            <p:grpSpPr>
              <a:xfrm>
                <a:off x="292450" y="3797842"/>
                <a:ext cx="2788166" cy="1634956"/>
                <a:chOff x="900684" y="4367048"/>
                <a:chExt cx="2788166" cy="1634956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2C0ACC8-5030-6724-7D22-63F1D0CA0D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0684" y="5213867"/>
                  <a:ext cx="565804" cy="3122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800" dirty="0">
                      <a:solidFill>
                        <a:srgbClr val="FFFFFF"/>
                      </a:solidFill>
                      <a:latin typeface="Arial"/>
                    </a:rPr>
                    <a:t>Leaf</a:t>
                  </a: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6418863-D659-ADD6-CFD3-78F56A7BB9A6}"/>
                    </a:ext>
                  </a:extLst>
                </p:cNvPr>
                <p:cNvCxnSpPr>
                  <a:cxnSpLocks/>
                  <a:stCxn id="144" idx="0"/>
                  <a:endCxn id="155" idx="2"/>
                </p:cNvCxnSpPr>
                <p:nvPr/>
              </p:nvCxnSpPr>
              <p:spPr>
                <a:xfrm flipV="1">
                  <a:off x="1183586" y="4716970"/>
                  <a:ext cx="393712" cy="496898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FC4F28B1-5162-B423-36B9-DF88CE112039}"/>
                    </a:ext>
                  </a:extLst>
                </p:cNvPr>
                <p:cNvCxnSpPr>
                  <a:cxnSpLocks/>
                  <a:stCxn id="151" idx="0"/>
                  <a:endCxn id="155" idx="2"/>
                </p:cNvCxnSpPr>
                <p:nvPr/>
              </p:nvCxnSpPr>
              <p:spPr>
                <a:xfrm flipH="1" flipV="1">
                  <a:off x="1577298" y="4716970"/>
                  <a:ext cx="1828649" cy="496898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B55E880-A9FF-6E53-6797-D9EECE252867}"/>
                    </a:ext>
                  </a:extLst>
                </p:cNvPr>
                <p:cNvCxnSpPr>
                  <a:cxnSpLocks/>
                  <a:stCxn id="149" idx="0"/>
                  <a:endCxn id="155" idx="2"/>
                </p:cNvCxnSpPr>
                <p:nvPr/>
              </p:nvCxnSpPr>
              <p:spPr>
                <a:xfrm flipH="1" flipV="1">
                  <a:off x="1577298" y="4716970"/>
                  <a:ext cx="217466" cy="496898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5155D64C-E5E5-FBDF-F280-9A9170380EA5}"/>
                    </a:ext>
                  </a:extLst>
                </p:cNvPr>
                <p:cNvCxnSpPr>
                  <a:cxnSpLocks/>
                  <a:stCxn id="151" idx="0"/>
                  <a:endCxn id="152" idx="2"/>
                </p:cNvCxnSpPr>
                <p:nvPr/>
              </p:nvCxnSpPr>
              <p:spPr>
                <a:xfrm flipH="1" flipV="1">
                  <a:off x="3067963" y="4713261"/>
                  <a:ext cx="337985" cy="500607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1D7990A-C524-BF98-6902-1CBE479B50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1862" y="5213867"/>
                  <a:ext cx="565804" cy="3122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800">
                      <a:solidFill>
                        <a:srgbClr val="FFFFFF"/>
                      </a:solidFill>
                      <a:latin typeface="Arial"/>
                    </a:rPr>
                    <a:t>Leaf</a:t>
                  </a:r>
                  <a:endParaRPr lang="en-US" sz="8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55F296C0-61F8-BE0E-F839-F78DAE68C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35471" y="5213867"/>
                  <a:ext cx="565804" cy="3122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800">
                      <a:solidFill>
                        <a:srgbClr val="FFFFFF"/>
                      </a:solidFill>
                      <a:latin typeface="Arial"/>
                    </a:rPr>
                    <a:t>Leaf</a:t>
                  </a:r>
                  <a:endParaRPr lang="en-US" sz="8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AF7DAE9-5102-882E-3FD3-7AE1BE4EE7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3046" y="5213867"/>
                  <a:ext cx="565804" cy="3122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800">
                      <a:solidFill>
                        <a:srgbClr val="FFFFFF"/>
                      </a:solidFill>
                      <a:latin typeface="Arial"/>
                    </a:rPr>
                    <a:t>Leaf</a:t>
                  </a:r>
                  <a:endParaRPr lang="en-US" sz="8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EEAAC179-27F4-A4F5-1862-533C8E59F2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54288" y="4367048"/>
                  <a:ext cx="627347" cy="34621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800" dirty="0">
                      <a:solidFill>
                        <a:srgbClr val="FFFFFF"/>
                      </a:solidFill>
                      <a:latin typeface="Arial"/>
                    </a:rPr>
                    <a:t>Spine</a:t>
                  </a: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633638A-6459-C9B8-1A2D-63C3368D578A}"/>
                    </a:ext>
                  </a:extLst>
                </p:cNvPr>
                <p:cNvSpPr txBox="1"/>
                <p:nvPr/>
              </p:nvSpPr>
              <p:spPr>
                <a:xfrm>
                  <a:off x="2862976" y="5213868"/>
                  <a:ext cx="176512" cy="209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defTabSz="914377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Arial"/>
                    </a:rPr>
                    <a:t>…</a:t>
                  </a:r>
                  <a:endParaRPr lang="en-US" sz="1051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F39681D4-E3F9-4EF6-19F4-52BE8A3FDD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20341" y="4367048"/>
                  <a:ext cx="641350" cy="35394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800" dirty="0">
                      <a:solidFill>
                        <a:srgbClr val="FFFFFF"/>
                      </a:solidFill>
                      <a:latin typeface="Arial"/>
                    </a:rPr>
                    <a:t>Spine</a:t>
                  </a: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F3F4877-AAFC-A91A-9EA6-F9E2E667A0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60265" y="4367048"/>
                  <a:ext cx="634066" cy="34992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r>
                    <a:rPr lang="en-US" sz="800" dirty="0">
                      <a:solidFill>
                        <a:srgbClr val="FFFFFF"/>
                      </a:solidFill>
                      <a:latin typeface="Arial"/>
                    </a:rPr>
                    <a:t>Spine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4DD5DC47-AFF8-37F5-E299-85302621A8B4}"/>
                    </a:ext>
                  </a:extLst>
                </p:cNvPr>
                <p:cNvSpPr txBox="1"/>
                <p:nvPr/>
              </p:nvSpPr>
              <p:spPr>
                <a:xfrm>
                  <a:off x="2583994" y="4455551"/>
                  <a:ext cx="176512" cy="209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defTabSz="914377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Arial"/>
                    </a:rPr>
                    <a:t>…</a:t>
                  </a:r>
                  <a:endParaRPr lang="en-US" sz="1051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2D1F841-557E-4AE6-F6A7-2FFCAA0AF241}"/>
                    </a:ext>
                  </a:extLst>
                </p:cNvPr>
                <p:cNvCxnSpPr>
                  <a:cxnSpLocks/>
                  <a:stCxn id="144" idx="0"/>
                  <a:endCxn id="154" idx="2"/>
                </p:cNvCxnSpPr>
                <p:nvPr/>
              </p:nvCxnSpPr>
              <p:spPr>
                <a:xfrm flipV="1">
                  <a:off x="1183586" y="4720989"/>
                  <a:ext cx="1057431" cy="492879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23D3A9F2-EB16-244C-802C-AEE16A5547FE}"/>
                    </a:ext>
                  </a:extLst>
                </p:cNvPr>
                <p:cNvCxnSpPr>
                  <a:cxnSpLocks/>
                  <a:stCxn id="144" idx="0"/>
                  <a:endCxn id="152" idx="2"/>
                </p:cNvCxnSpPr>
                <p:nvPr/>
              </p:nvCxnSpPr>
              <p:spPr>
                <a:xfrm flipV="1">
                  <a:off x="1183586" y="4713261"/>
                  <a:ext cx="1884376" cy="500607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7694D3A-888D-E23A-4C83-F41AA6692637}"/>
                    </a:ext>
                  </a:extLst>
                </p:cNvPr>
                <p:cNvCxnSpPr>
                  <a:cxnSpLocks/>
                  <a:stCxn id="149" idx="0"/>
                  <a:endCxn id="154" idx="2"/>
                </p:cNvCxnSpPr>
                <p:nvPr/>
              </p:nvCxnSpPr>
              <p:spPr>
                <a:xfrm flipV="1">
                  <a:off x="1794764" y="4720989"/>
                  <a:ext cx="446253" cy="492879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5A3FD6C9-4182-0313-75BC-D4BFF11A2633}"/>
                    </a:ext>
                  </a:extLst>
                </p:cNvPr>
                <p:cNvCxnSpPr>
                  <a:cxnSpLocks/>
                  <a:stCxn id="150" idx="0"/>
                  <a:endCxn id="152" idx="2"/>
                </p:cNvCxnSpPr>
                <p:nvPr/>
              </p:nvCxnSpPr>
              <p:spPr>
                <a:xfrm flipV="1">
                  <a:off x="2418374" y="4713261"/>
                  <a:ext cx="649589" cy="500607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ECA66950-3F85-BCAD-C473-32CE3FB661EF}"/>
                    </a:ext>
                  </a:extLst>
                </p:cNvPr>
                <p:cNvCxnSpPr>
                  <a:cxnSpLocks/>
                  <a:stCxn id="151" idx="0"/>
                  <a:endCxn id="154" idx="2"/>
                </p:cNvCxnSpPr>
                <p:nvPr/>
              </p:nvCxnSpPr>
              <p:spPr>
                <a:xfrm flipH="1" flipV="1">
                  <a:off x="2241017" y="4720989"/>
                  <a:ext cx="1164931" cy="492879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C680AFA8-7EEC-F672-AD5F-E7A27500F283}"/>
                    </a:ext>
                  </a:extLst>
                </p:cNvPr>
                <p:cNvCxnSpPr>
                  <a:cxnSpLocks/>
                  <a:stCxn id="149" idx="0"/>
                  <a:endCxn id="152" idx="2"/>
                </p:cNvCxnSpPr>
                <p:nvPr/>
              </p:nvCxnSpPr>
              <p:spPr>
                <a:xfrm flipV="1">
                  <a:off x="1794764" y="4713261"/>
                  <a:ext cx="1273199" cy="500607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1D24002-7A8A-1F17-DA7E-02A468C06238}"/>
                    </a:ext>
                  </a:extLst>
                </p:cNvPr>
                <p:cNvCxnSpPr>
                  <a:cxnSpLocks/>
                  <a:stCxn id="150" idx="0"/>
                  <a:endCxn id="154" idx="2"/>
                </p:cNvCxnSpPr>
                <p:nvPr/>
              </p:nvCxnSpPr>
              <p:spPr>
                <a:xfrm flipH="1" flipV="1">
                  <a:off x="2241017" y="4720989"/>
                  <a:ext cx="177357" cy="492879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E95C309F-DA46-1BDF-1C9C-9CC55ECD911D}"/>
                    </a:ext>
                  </a:extLst>
                </p:cNvPr>
                <p:cNvCxnSpPr>
                  <a:cxnSpLocks/>
                  <a:stCxn id="150" idx="0"/>
                  <a:endCxn id="155" idx="2"/>
                </p:cNvCxnSpPr>
                <p:nvPr/>
              </p:nvCxnSpPr>
              <p:spPr>
                <a:xfrm flipH="1" flipV="1">
                  <a:off x="1577298" y="4716970"/>
                  <a:ext cx="841075" cy="496898"/>
                </a:xfrm>
                <a:prstGeom prst="line">
                  <a:avLst/>
                </a:prstGeom>
                <a:ln>
                  <a:solidFill>
                    <a:schemeClr val="accent1">
                      <a:shade val="95000"/>
                      <a:satMod val="105000"/>
                      <a:alpha val="38022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DBFCCBCD-C143-08A2-800E-AE429DAE30C4}"/>
                    </a:ext>
                  </a:extLst>
                </p:cNvPr>
                <p:cNvSpPr txBox="1"/>
                <p:nvPr/>
              </p:nvSpPr>
              <p:spPr>
                <a:xfrm>
                  <a:off x="2261501" y="5704189"/>
                  <a:ext cx="899113" cy="1837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defTabSz="914377">
                    <a:lnSpc>
                      <a:spcPct val="90000"/>
                    </a:lnSpc>
                    <a:spcBef>
                      <a:spcPts val="600"/>
                    </a:spcBef>
                    <a:defRPr/>
                  </a:pPr>
                  <a:r>
                    <a:rPr lang="en-US" sz="1051" dirty="0">
                      <a:solidFill>
                        <a:prstClr val="black"/>
                      </a:solidFill>
                      <a:latin typeface="Arial"/>
                    </a:rPr>
                    <a:t>……………...</a:t>
                  </a:r>
                  <a:endParaRPr lang="en-US" sz="900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A3379737-3E52-1F9D-5E23-9EF89F2B20C8}"/>
                    </a:ext>
                  </a:extLst>
                </p:cNvPr>
                <p:cNvCxnSpPr>
                  <a:cxnSpLocks/>
                  <a:endCxn id="151" idx="2"/>
                </p:cNvCxnSpPr>
                <p:nvPr/>
              </p:nvCxnSpPr>
              <p:spPr>
                <a:xfrm flipH="1" flipV="1">
                  <a:off x="3405948" y="5526117"/>
                  <a:ext cx="62" cy="147285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682FC7E0-D17C-B23E-985E-0E34FF812B2B}"/>
                    </a:ext>
                  </a:extLst>
                </p:cNvPr>
                <p:cNvCxnSpPr>
                  <a:cxnSpLocks/>
                  <a:endCxn id="149" idx="2"/>
                </p:cNvCxnSpPr>
                <p:nvPr/>
              </p:nvCxnSpPr>
              <p:spPr>
                <a:xfrm flipV="1">
                  <a:off x="1793644" y="5526117"/>
                  <a:ext cx="1120" cy="11449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D84CFFF9-58B7-1810-02CE-34506CBF6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9329" y="5617440"/>
                  <a:ext cx="366276" cy="366276"/>
                </a:xfrm>
                <a:prstGeom prst="rect">
                  <a:avLst/>
                </a:prstGeom>
              </p:spPr>
            </p:pic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DDDB471-8D0B-4172-18A4-BFE226A66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2467" y="5519783"/>
                  <a:ext cx="0" cy="127782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Picture 169">
                  <a:extLst>
                    <a:ext uri="{FF2B5EF4-FFF2-40B4-BE49-F238E27FC236}">
                      <a16:creationId xmlns:a16="http://schemas.microsoft.com/office/drawing/2014/main" id="{D4BAD97B-5BBB-7B0F-47C6-97E6D3186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08259" y="5617440"/>
                  <a:ext cx="366276" cy="366276"/>
                </a:xfrm>
                <a:prstGeom prst="rect">
                  <a:avLst/>
                </a:prstGeom>
              </p:spPr>
            </p:pic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FE7225B5-264E-4BDB-0E9C-761C4F8D7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22810" y="5635728"/>
                  <a:ext cx="366276" cy="366276"/>
                </a:xfrm>
                <a:prstGeom prst="rect">
                  <a:avLst/>
                </a:prstGeom>
              </p:spPr>
            </p:pic>
          </p:grp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6945025-8E07-2A3F-061A-CC9220F369C3}"/>
                  </a:ext>
                </a:extLst>
              </p:cNvPr>
              <p:cNvSpPr/>
              <p:nvPr/>
            </p:nvSpPr>
            <p:spPr>
              <a:xfrm>
                <a:off x="292451" y="5537118"/>
                <a:ext cx="2788166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altLang="zh-CN" dirty="0">
                    <a:solidFill>
                      <a:srgbClr val="FFFFFF"/>
                    </a:solidFill>
                    <a:latin typeface="Calibri" panose="020F0502020204030204"/>
                    <a:ea typeface="等线" panose="02010600030101010101" pitchFamily="2" charset="-122"/>
                  </a:rPr>
                  <a:t>25G/100G</a:t>
                </a:r>
                <a:endParaRPr lang="en-CN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EE44BAC-AEBA-C9C2-AE80-CBE7BBA7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580" y="1563530"/>
              <a:ext cx="1581004" cy="1420649"/>
            </a:xfrm>
            <a:prstGeom prst="rect">
              <a:avLst/>
            </a:prstGeom>
          </p:spPr>
        </p:pic>
      </p:grpSp>
      <p:grpSp>
        <p:nvGrpSpPr>
          <p:cNvPr id="363" name="Group 362"/>
          <p:cNvGrpSpPr/>
          <p:nvPr/>
        </p:nvGrpSpPr>
        <p:grpSpPr>
          <a:xfrm>
            <a:off x="3900989" y="1882240"/>
            <a:ext cx="3000617" cy="4496785"/>
            <a:chOff x="2950186" y="1028700"/>
            <a:chExt cx="2250463" cy="3372589"/>
          </a:xfrm>
        </p:grpSpPr>
        <p:sp>
          <p:nvSpPr>
            <p:cNvPr id="105" name="Google Shape;889;p7">
              <a:extLst>
                <a:ext uri="{FF2B5EF4-FFF2-40B4-BE49-F238E27FC236}">
                  <a16:creationId xmlns:a16="http://schemas.microsoft.com/office/drawing/2014/main" id="{27E3C626-107B-5BB3-CF15-4FB0B8737FE4}"/>
                </a:ext>
              </a:extLst>
            </p:cNvPr>
            <p:cNvSpPr/>
            <p:nvPr/>
          </p:nvSpPr>
          <p:spPr>
            <a:xfrm>
              <a:off x="2950186" y="1028700"/>
              <a:ext cx="2250463" cy="3372589"/>
            </a:xfrm>
            <a:prstGeom prst="rect">
              <a:avLst/>
            </a:prstGeom>
            <a:solidFill>
              <a:schemeClr val="lt1"/>
            </a:solidFill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77">
                <a:buClr>
                  <a:srgbClr val="000000"/>
                </a:buClr>
                <a:buSzPts val="1800"/>
                <a:defRPr/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75983AE-0FBD-0BBF-88E8-F8DDD8930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686" y="1299460"/>
              <a:ext cx="1590484" cy="1515021"/>
            </a:xfrm>
            <a:prstGeom prst="rect">
              <a:avLst/>
            </a:prstGeom>
          </p:spPr>
        </p:pic>
        <p:grpSp>
          <p:nvGrpSpPr>
            <p:cNvPr id="362" name="Group 361"/>
            <p:cNvGrpSpPr/>
            <p:nvPr/>
          </p:nvGrpSpPr>
          <p:grpSpPr>
            <a:xfrm>
              <a:off x="2952685" y="3018705"/>
              <a:ext cx="2247964" cy="1382584"/>
              <a:chOff x="2952685" y="3018705"/>
              <a:chExt cx="2247964" cy="1382584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D068D26-843A-6B72-C756-F39E3E57667E}"/>
                  </a:ext>
                </a:extLst>
              </p:cNvPr>
              <p:cNvSpPr/>
              <p:nvPr/>
            </p:nvSpPr>
            <p:spPr>
              <a:xfrm>
                <a:off x="2952685" y="3018705"/>
                <a:ext cx="2247964" cy="13825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CN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B967BBF-299C-2103-BF20-8F55D3BE8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9405" y="3644242"/>
                <a:ext cx="374687" cy="18798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</a:t>
                </a: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4E016B5-EE8D-BDAA-D284-3D95E01D80C4}"/>
                  </a:ext>
                </a:extLst>
              </p:cNvPr>
              <p:cNvCxnSpPr>
                <a:cxnSpLocks/>
                <a:stCxn id="109" idx="0"/>
                <a:endCxn id="120" idx="2"/>
              </p:cNvCxnSpPr>
              <p:nvPr/>
            </p:nvCxnSpPr>
            <p:spPr>
              <a:xfrm flipV="1">
                <a:off x="3186749" y="3349842"/>
                <a:ext cx="255992" cy="294401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D05A47C-0095-8AFF-20C6-87358ACE1344}"/>
                  </a:ext>
                </a:extLst>
              </p:cNvPr>
              <p:cNvCxnSpPr>
                <a:cxnSpLocks/>
                <a:stCxn id="116" idx="0"/>
                <a:endCxn id="120" idx="2"/>
              </p:cNvCxnSpPr>
              <p:nvPr/>
            </p:nvCxnSpPr>
            <p:spPr>
              <a:xfrm flipH="1" flipV="1">
                <a:off x="3442741" y="3349842"/>
                <a:ext cx="1515978" cy="294401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71DA5E-313F-5BDA-8202-AB2096A0012E}"/>
                  </a:ext>
                </a:extLst>
              </p:cNvPr>
              <p:cNvCxnSpPr>
                <a:cxnSpLocks/>
                <a:stCxn id="114" idx="0"/>
                <a:endCxn id="120" idx="2"/>
              </p:cNvCxnSpPr>
              <p:nvPr/>
            </p:nvCxnSpPr>
            <p:spPr>
              <a:xfrm flipH="1" flipV="1">
                <a:off x="3442741" y="3349842"/>
                <a:ext cx="148743" cy="294401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5C7EDD3-3A69-257D-EF8A-959DF3D175F3}"/>
                  </a:ext>
                </a:extLst>
              </p:cNvPr>
              <p:cNvCxnSpPr>
                <a:cxnSpLocks/>
                <a:stCxn id="116" idx="0"/>
                <a:endCxn id="117" idx="2"/>
              </p:cNvCxnSpPr>
              <p:nvPr/>
            </p:nvCxnSpPr>
            <p:spPr>
              <a:xfrm flipH="1" flipV="1">
                <a:off x="4739787" y="3342341"/>
                <a:ext cx="218932" cy="301901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7F6B77C-08FE-C60A-99F5-A257C4278A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4140" y="3644242"/>
                <a:ext cx="374687" cy="18798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094CF2E-345C-BB40-D4EB-8743F57FC6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7107" y="3644242"/>
                <a:ext cx="374687" cy="18798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6AD8EBD-8438-FD9A-661C-31DD382CE2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71376" y="3644242"/>
                <a:ext cx="374687" cy="18798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BE3ECD8-8D5F-A225-B112-C6E3415EC8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582" y="3134428"/>
                <a:ext cx="414408" cy="20791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Spine’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8F05430-B101-0154-2659-CA184EF5ABB1}"/>
                  </a:ext>
                </a:extLst>
              </p:cNvPr>
              <p:cNvSpPr txBox="1"/>
              <p:nvPr/>
            </p:nvSpPr>
            <p:spPr>
              <a:xfrm>
                <a:off x="4520802" y="3644241"/>
                <a:ext cx="149969" cy="124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4377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/>
                  </a:rPr>
                  <a:t>…</a:t>
                </a:r>
                <a:endParaRPr lang="en-US" sz="1051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77EB8A0-C1AB-EEF8-8D8C-65A30EBD7D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74645" y="3134428"/>
                <a:ext cx="404764" cy="20307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Spine’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84BB8CA-2A9D-C83C-281F-56DC8DE202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8061" y="3134428"/>
                <a:ext cx="429358" cy="21541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Spine’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469A3D3-4C55-FF34-0ECC-D7633574139D}"/>
                  </a:ext>
                </a:extLst>
              </p:cNvPr>
              <p:cNvSpPr txBox="1"/>
              <p:nvPr/>
            </p:nvSpPr>
            <p:spPr>
              <a:xfrm>
                <a:off x="4279894" y="3157692"/>
                <a:ext cx="115416" cy="1246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defTabSz="914377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/>
                  </a:rPr>
                  <a:t>…</a:t>
                </a:r>
                <a:endParaRPr lang="en-US" sz="1051" dirty="0">
                  <a:solidFill>
                    <a:prstClr val="black"/>
                  </a:solidFill>
                  <a:latin typeface="Arial"/>
                </a:endParaRP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95496E2-384F-41C8-E4A5-EF4B488ED234}"/>
                  </a:ext>
                </a:extLst>
              </p:cNvPr>
              <p:cNvCxnSpPr>
                <a:cxnSpLocks/>
                <a:stCxn id="109" idx="0"/>
                <a:endCxn id="119" idx="2"/>
              </p:cNvCxnSpPr>
              <p:nvPr/>
            </p:nvCxnSpPr>
            <p:spPr>
              <a:xfrm flipV="1">
                <a:off x="3186749" y="3337502"/>
                <a:ext cx="690278" cy="306740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494FD44-084F-80D8-EB3E-66D9B457DC71}"/>
                  </a:ext>
                </a:extLst>
              </p:cNvPr>
              <p:cNvCxnSpPr>
                <a:cxnSpLocks/>
                <a:stCxn id="109" idx="0"/>
                <a:endCxn id="117" idx="2"/>
              </p:cNvCxnSpPr>
              <p:nvPr/>
            </p:nvCxnSpPr>
            <p:spPr>
              <a:xfrm flipV="1">
                <a:off x="3186749" y="3342341"/>
                <a:ext cx="1553037" cy="301901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A309E5A-AF4A-719A-2067-6F6C1C58676D}"/>
                  </a:ext>
                </a:extLst>
              </p:cNvPr>
              <p:cNvCxnSpPr>
                <a:cxnSpLocks/>
                <a:stCxn id="114" idx="0"/>
                <a:endCxn id="119" idx="2"/>
              </p:cNvCxnSpPr>
              <p:nvPr/>
            </p:nvCxnSpPr>
            <p:spPr>
              <a:xfrm flipV="1">
                <a:off x="3591484" y="3337502"/>
                <a:ext cx="285543" cy="306740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DC7B4FD-648D-D2A4-1F4C-E8BC9507322D}"/>
                  </a:ext>
                </a:extLst>
              </p:cNvPr>
              <p:cNvCxnSpPr>
                <a:cxnSpLocks/>
                <a:stCxn id="115" idx="0"/>
                <a:endCxn id="117" idx="2"/>
              </p:cNvCxnSpPr>
              <p:nvPr/>
            </p:nvCxnSpPr>
            <p:spPr>
              <a:xfrm flipV="1">
                <a:off x="4004452" y="3342341"/>
                <a:ext cx="735335" cy="301901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AB1B6049-D04D-1298-F451-8404AA0CC4B8}"/>
                  </a:ext>
                </a:extLst>
              </p:cNvPr>
              <p:cNvCxnSpPr>
                <a:cxnSpLocks/>
                <a:stCxn id="116" idx="0"/>
                <a:endCxn id="119" idx="2"/>
              </p:cNvCxnSpPr>
              <p:nvPr/>
            </p:nvCxnSpPr>
            <p:spPr>
              <a:xfrm flipH="1" flipV="1">
                <a:off x="3877026" y="3337502"/>
                <a:ext cx="1081692" cy="306740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4F8A205-CFDA-BAA9-2F6E-1F7E498F7645}"/>
                  </a:ext>
                </a:extLst>
              </p:cNvPr>
              <p:cNvCxnSpPr>
                <a:cxnSpLocks/>
                <a:stCxn id="114" idx="0"/>
                <a:endCxn id="117" idx="2"/>
              </p:cNvCxnSpPr>
              <p:nvPr/>
            </p:nvCxnSpPr>
            <p:spPr>
              <a:xfrm flipV="1">
                <a:off x="3591484" y="3342341"/>
                <a:ext cx="1148302" cy="301901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4B059426-B56B-665F-866B-FA15EB7A7FD0}"/>
                  </a:ext>
                </a:extLst>
              </p:cNvPr>
              <p:cNvCxnSpPr>
                <a:cxnSpLocks/>
                <a:stCxn id="115" idx="0"/>
                <a:endCxn id="119" idx="2"/>
              </p:cNvCxnSpPr>
              <p:nvPr/>
            </p:nvCxnSpPr>
            <p:spPr>
              <a:xfrm flipH="1" flipV="1">
                <a:off x="3877026" y="3337502"/>
                <a:ext cx="127425" cy="306740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2D69253-17AE-6741-C7E4-0BAF2DF74906}"/>
                  </a:ext>
                </a:extLst>
              </p:cNvPr>
              <p:cNvCxnSpPr>
                <a:cxnSpLocks/>
                <a:stCxn id="115" idx="0"/>
                <a:endCxn id="120" idx="2"/>
              </p:cNvCxnSpPr>
              <p:nvPr/>
            </p:nvCxnSpPr>
            <p:spPr>
              <a:xfrm flipH="1" flipV="1">
                <a:off x="3442741" y="3349842"/>
                <a:ext cx="561711" cy="294401"/>
              </a:xfrm>
              <a:prstGeom prst="line">
                <a:avLst/>
              </a:prstGeom>
              <a:ln w="1905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C7992E1-6033-911D-CF21-E38827B3703F}"/>
                  </a:ext>
                </a:extLst>
              </p:cNvPr>
              <p:cNvSpPr txBox="1"/>
              <p:nvPr/>
            </p:nvSpPr>
            <p:spPr>
              <a:xfrm>
                <a:off x="4234338" y="3922072"/>
                <a:ext cx="587902" cy="1091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defTabSz="914377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051" dirty="0">
                    <a:solidFill>
                      <a:prstClr val="black"/>
                    </a:solidFill>
                    <a:latin typeface="Arial"/>
                  </a:rPr>
                  <a:t>……………...</a:t>
                </a:r>
                <a:endParaRPr lang="en-US" sz="900" dirty="0">
                  <a:solidFill>
                    <a:prstClr val="black"/>
                  </a:solidFill>
                  <a:latin typeface="Arial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D02BA0F7-9CDE-EAA0-4CAC-DEF1B58A4CB6}"/>
                  </a:ext>
                </a:extLst>
              </p:cNvPr>
              <p:cNvCxnSpPr>
                <a:cxnSpLocks/>
                <a:endCxn id="116" idx="2"/>
              </p:cNvCxnSpPr>
              <p:nvPr/>
            </p:nvCxnSpPr>
            <p:spPr>
              <a:xfrm flipH="1" flipV="1">
                <a:off x="4958719" y="3832227"/>
                <a:ext cx="41" cy="8867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5CD033-A6E1-0AF3-8366-1BA886712F7A}"/>
                  </a:ext>
                </a:extLst>
              </p:cNvPr>
              <p:cNvCxnSpPr>
                <a:cxnSpLocks/>
                <a:endCxn id="114" idx="2"/>
              </p:cNvCxnSpPr>
              <p:nvPr/>
            </p:nvCxnSpPr>
            <p:spPr>
              <a:xfrm flipV="1">
                <a:off x="3590742" y="3832227"/>
                <a:ext cx="742" cy="68929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45F126F-FDAE-4020-1D8A-FEF8B6584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6008" y="3828413"/>
                <a:ext cx="0" cy="76929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ounded Rectangle 133">
                <a:extLst>
                  <a:ext uri="{FF2B5EF4-FFF2-40B4-BE49-F238E27FC236}">
                    <a16:creationId xmlns:a16="http://schemas.microsoft.com/office/drawing/2014/main" id="{435ED431-A5C0-604F-E6C7-7DB8F7CDAD41}"/>
                  </a:ext>
                </a:extLst>
              </p:cNvPr>
              <p:cNvSpPr/>
              <p:nvPr/>
            </p:nvSpPr>
            <p:spPr>
              <a:xfrm>
                <a:off x="3037241" y="3903700"/>
                <a:ext cx="339684" cy="14755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CN" sz="667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3476AAED-DCAD-A9F1-D1CC-1D7D589E29FE}"/>
                  </a:ext>
                </a:extLst>
              </p:cNvPr>
              <p:cNvSpPr/>
              <p:nvPr/>
            </p:nvSpPr>
            <p:spPr>
              <a:xfrm>
                <a:off x="3072161" y="3976816"/>
                <a:ext cx="342670" cy="14755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altLang="zh-CN" sz="667" dirty="0">
                    <a:solidFill>
                      <a:srgbClr val="FFFFFF"/>
                    </a:solidFill>
                    <a:latin typeface="Calibri" panose="020F0502020204030204"/>
                    <a:ea typeface="等线" panose="02010600030101010101" pitchFamily="2" charset="-122"/>
                  </a:rPr>
                  <a:t>GPU</a:t>
                </a:r>
                <a:endParaRPr lang="en-CN" sz="667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63516916-2885-8B59-C6DA-690F404C24C9}"/>
                  </a:ext>
                </a:extLst>
              </p:cNvPr>
              <p:cNvSpPr/>
              <p:nvPr/>
            </p:nvSpPr>
            <p:spPr>
              <a:xfrm>
                <a:off x="3438064" y="3904405"/>
                <a:ext cx="286131" cy="14755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CN" sz="8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Rounded Rectangle 136">
                <a:extLst>
                  <a:ext uri="{FF2B5EF4-FFF2-40B4-BE49-F238E27FC236}">
                    <a16:creationId xmlns:a16="http://schemas.microsoft.com/office/drawing/2014/main" id="{4CF2AAE6-34C7-6173-D553-8D08A4671673}"/>
                  </a:ext>
                </a:extLst>
              </p:cNvPr>
              <p:cNvSpPr/>
              <p:nvPr/>
            </p:nvSpPr>
            <p:spPr>
              <a:xfrm>
                <a:off x="3472982" y="3977520"/>
                <a:ext cx="318854" cy="14755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altLang="zh-CN" sz="667" dirty="0">
                    <a:solidFill>
                      <a:srgbClr val="FFFFFF"/>
                    </a:solidFill>
                    <a:latin typeface="Calibri" panose="020F0502020204030204"/>
                    <a:ea typeface="等线" panose="02010600030101010101" pitchFamily="2" charset="-122"/>
                  </a:rPr>
                  <a:t>GPU</a:t>
                </a:r>
                <a:endParaRPr lang="en-CN" sz="667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CD157047-EE8E-FD2C-B4C1-92B2BDFA8D1B}"/>
                  </a:ext>
                </a:extLst>
              </p:cNvPr>
              <p:cNvSpPr/>
              <p:nvPr/>
            </p:nvSpPr>
            <p:spPr>
              <a:xfrm>
                <a:off x="4824258" y="3904827"/>
                <a:ext cx="286131" cy="14755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CN" sz="8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C262527-C9E7-5165-A81B-DDD9AB82330F}"/>
                  </a:ext>
                </a:extLst>
              </p:cNvPr>
              <p:cNvSpPr/>
              <p:nvPr/>
            </p:nvSpPr>
            <p:spPr>
              <a:xfrm>
                <a:off x="3046854" y="4167263"/>
                <a:ext cx="2098452" cy="1852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altLang="zh-CN" dirty="0">
                    <a:solidFill>
                      <a:srgbClr val="FFFFFF"/>
                    </a:solidFill>
                    <a:latin typeface="Calibri" panose="020F0502020204030204"/>
                    <a:ea typeface="等线" panose="02010600030101010101" pitchFamily="2" charset="-122"/>
                  </a:rPr>
                  <a:t>100G/200G</a:t>
                </a:r>
                <a:endParaRPr lang="en-CN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4CF2AAE6-34C7-6173-D553-8D08A4671673}"/>
                  </a:ext>
                </a:extLst>
              </p:cNvPr>
              <p:cNvSpPr/>
              <p:nvPr/>
            </p:nvSpPr>
            <p:spPr>
              <a:xfrm>
                <a:off x="4839822" y="3991963"/>
                <a:ext cx="314832" cy="14563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altLang="zh-CN" sz="667" dirty="0">
                    <a:solidFill>
                      <a:srgbClr val="FFFFFF"/>
                    </a:solidFill>
                    <a:latin typeface="Calibri" panose="020F0502020204030204"/>
                    <a:ea typeface="等线" panose="02010600030101010101" pitchFamily="2" charset="-122"/>
                  </a:rPr>
                  <a:t>GPU</a:t>
                </a:r>
                <a:endParaRPr lang="en-CN" sz="667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73" name="TextBox 172"/>
          <p:cNvSpPr txBox="1"/>
          <p:nvPr/>
        </p:nvSpPr>
        <p:spPr>
          <a:xfrm>
            <a:off x="1374954" y="4991995"/>
            <a:ext cx="1652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800" dirty="0">
                <a:solidFill>
                  <a:srgbClr val="000000"/>
                </a:solidFill>
                <a:latin typeface="Calibri" panose="020F0502020204030204"/>
              </a:rPr>
              <a:t>25G downlinks to Server/Storage</a:t>
            </a:r>
          </a:p>
          <a:p>
            <a:pPr defTabSz="609585"/>
            <a:r>
              <a:rPr lang="en-US" sz="800" dirty="0">
                <a:solidFill>
                  <a:srgbClr val="000000"/>
                </a:solidFill>
                <a:latin typeface="Calibri" panose="020F0502020204030204"/>
              </a:rPr>
              <a:t>100G uplinks to Spine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133212" y="4998204"/>
            <a:ext cx="14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800" dirty="0">
                <a:solidFill>
                  <a:srgbClr val="000000"/>
                </a:solidFill>
                <a:latin typeface="Calibri" panose="020F0502020204030204"/>
              </a:rPr>
              <a:t>100G downlinks to GPUs</a:t>
            </a:r>
          </a:p>
          <a:p>
            <a:pPr defTabSz="609585"/>
            <a:r>
              <a:rPr lang="en-US" sz="800" dirty="0">
                <a:solidFill>
                  <a:srgbClr val="000000"/>
                </a:solidFill>
                <a:latin typeface="Calibri" panose="020F0502020204030204"/>
              </a:rPr>
              <a:t>200G uplinks to Spine’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01382" y="1817268"/>
            <a:ext cx="2419280" cy="37965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09585"/>
            <a:r>
              <a:rPr lang="en-US" sz="1867" dirty="0">
                <a:solidFill>
                  <a:srgbClr val="000000"/>
                </a:solidFill>
                <a:latin typeface="Calibri" panose="020F0502020204030204"/>
              </a:rPr>
              <a:t>2017 - DC 5.0, 5.2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4371114" y="1406898"/>
            <a:ext cx="1767333" cy="37965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09585"/>
            <a:r>
              <a:rPr lang="en-US" sz="1867" dirty="0">
                <a:solidFill>
                  <a:srgbClr val="000000"/>
                </a:solidFill>
                <a:latin typeface="Calibri" panose="020F0502020204030204"/>
              </a:rPr>
              <a:t>2021 – DC 6.0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8562667" y="1106909"/>
            <a:ext cx="2873328" cy="37965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09585"/>
            <a:r>
              <a:rPr lang="en-US" sz="1867" dirty="0">
                <a:solidFill>
                  <a:srgbClr val="000000"/>
                </a:solidFill>
                <a:latin typeface="Calibri" panose="020F0502020204030204"/>
              </a:rPr>
              <a:t>2023- HPN 7.0/ DC 7.0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7828802" y="1775431"/>
            <a:ext cx="3798920" cy="4601162"/>
            <a:chOff x="5800349" y="926830"/>
            <a:chExt cx="2849190" cy="3471936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6BCB49B-60AC-04C0-D427-DA9D9C2D7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7064" y="926830"/>
              <a:ext cx="1811856" cy="1663749"/>
            </a:xfrm>
            <a:prstGeom prst="rect">
              <a:avLst/>
            </a:prstGeom>
          </p:spPr>
        </p:pic>
        <p:grpSp>
          <p:nvGrpSpPr>
            <p:cNvPr id="366" name="Group 365"/>
            <p:cNvGrpSpPr/>
            <p:nvPr/>
          </p:nvGrpSpPr>
          <p:grpSpPr>
            <a:xfrm>
              <a:off x="5800349" y="2646183"/>
              <a:ext cx="2849190" cy="1752583"/>
              <a:chOff x="5800349" y="2540706"/>
              <a:chExt cx="2849190" cy="18551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51931D1-BEF9-1A30-626D-C747AA9F7F0F}"/>
                  </a:ext>
                </a:extLst>
              </p:cNvPr>
              <p:cNvSpPr/>
              <p:nvPr/>
            </p:nvSpPr>
            <p:spPr>
              <a:xfrm>
                <a:off x="5800349" y="2540706"/>
                <a:ext cx="2849190" cy="18551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CN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BE21CB-87BE-F8EC-BB3F-054CAE822DDB}"/>
                  </a:ext>
                </a:extLst>
              </p:cNvPr>
              <p:cNvSpPr/>
              <p:nvPr/>
            </p:nvSpPr>
            <p:spPr>
              <a:xfrm>
                <a:off x="5910387" y="4116016"/>
                <a:ext cx="2651673" cy="2258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altLang="zh-CN" dirty="0">
                    <a:solidFill>
                      <a:srgbClr val="FFFFFF"/>
                    </a:solidFill>
                    <a:latin typeface="Calibri" panose="020F0502020204030204"/>
                    <a:ea typeface="等线" panose="02010600030101010101" pitchFamily="2" charset="-122"/>
                  </a:rPr>
                  <a:t>200G/400G</a:t>
                </a:r>
                <a:endParaRPr lang="en-CN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03C8E3B-9C9B-A2CF-46BE-7ED64DA8AE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2552" y="3479831"/>
                <a:ext cx="428594" cy="21717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Leaf’’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DFCA5A7-33CD-1E11-89BB-483137DF8011}"/>
                  </a:ext>
                </a:extLst>
              </p:cNvPr>
              <p:cNvCxnSpPr>
                <a:cxnSpLocks/>
                <a:stCxn id="6" idx="0"/>
                <a:endCxn id="17" idx="2"/>
              </p:cNvCxnSpPr>
              <p:nvPr/>
            </p:nvCxnSpPr>
            <p:spPr>
              <a:xfrm flipV="1">
                <a:off x="6036849" y="2873339"/>
                <a:ext cx="175400" cy="606492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4AABAC7-A008-B9A8-F87B-9255FB37011F}"/>
                  </a:ext>
                </a:extLst>
              </p:cNvPr>
              <p:cNvCxnSpPr>
                <a:cxnSpLocks/>
                <a:stCxn id="13" idx="0"/>
                <a:endCxn id="17" idx="2"/>
              </p:cNvCxnSpPr>
              <p:nvPr/>
            </p:nvCxnSpPr>
            <p:spPr>
              <a:xfrm flipH="1" flipV="1">
                <a:off x="6212249" y="2873339"/>
                <a:ext cx="2141890" cy="606492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1027DC1-CCF3-015B-FA43-65FE2A3831C4}"/>
                  </a:ext>
                </a:extLst>
              </p:cNvPr>
              <p:cNvCxnSpPr>
                <a:cxnSpLocks/>
                <a:stCxn id="11" idx="0"/>
                <a:endCxn id="17" idx="2"/>
              </p:cNvCxnSpPr>
              <p:nvPr/>
            </p:nvCxnSpPr>
            <p:spPr>
              <a:xfrm flipH="1" flipV="1">
                <a:off x="6212249" y="2873339"/>
                <a:ext cx="294473" cy="606492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1B07432-861A-B13B-CC39-4FB6BE0FDFA7}"/>
                  </a:ext>
                </a:extLst>
              </p:cNvPr>
              <p:cNvCxnSpPr>
                <a:cxnSpLocks/>
                <a:stCxn id="13" idx="0"/>
                <a:endCxn id="14" idx="2"/>
              </p:cNvCxnSpPr>
              <p:nvPr/>
            </p:nvCxnSpPr>
            <p:spPr>
              <a:xfrm flipH="1" flipV="1">
                <a:off x="8293444" y="2886906"/>
                <a:ext cx="60695" cy="592926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031920-953A-7D7B-DE53-63F8C141CA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18424" y="3479831"/>
                <a:ext cx="376596" cy="2291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Leaf’’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EFE159A-8CF0-EBB1-BC2A-EC33DDE988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9007" y="3479831"/>
                <a:ext cx="373665" cy="2291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Leaf’’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8DB3FD-E403-372B-E359-79E5EB642E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2280" y="3479831"/>
                <a:ext cx="383718" cy="2291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Leaf’’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4F10FCB-91AF-C00D-A5CC-51557C9585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2652" y="2700071"/>
                <a:ext cx="441584" cy="18683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Spine’’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DDDA33-0942-3BD0-F63E-78DD2EA5D3A7}"/>
                  </a:ext>
                </a:extLst>
              </p:cNvPr>
              <p:cNvSpPr txBox="1"/>
              <p:nvPr/>
            </p:nvSpPr>
            <p:spPr>
              <a:xfrm flipH="1">
                <a:off x="8037861" y="3540448"/>
                <a:ext cx="45719" cy="13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4377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/>
                  </a:rPr>
                  <a:t>…</a:t>
                </a:r>
                <a:endParaRPr lang="en-US" sz="1051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CFE2E6-FC2A-F128-346E-7A62CD72D3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1801" y="2700181"/>
                <a:ext cx="426224" cy="17970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Spine’’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04E2B5-77C1-F034-0062-40F6CC4D82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7821" y="2700071"/>
                <a:ext cx="468856" cy="1732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Spine’’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1032EE-E55A-1EFC-8438-128D6866E210}"/>
                  </a:ext>
                </a:extLst>
              </p:cNvPr>
              <p:cNvSpPr txBox="1"/>
              <p:nvPr/>
            </p:nvSpPr>
            <p:spPr>
              <a:xfrm>
                <a:off x="7926194" y="2892616"/>
                <a:ext cx="115416" cy="1327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defTabSz="914377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/>
                  </a:rPr>
                  <a:t>…</a:t>
                </a:r>
                <a:endParaRPr lang="en-US" sz="1051" dirty="0">
                  <a:solidFill>
                    <a:prstClr val="black"/>
                  </a:solidFill>
                  <a:latin typeface="Arial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97CA208-AEDC-C033-290C-2F325D416A50}"/>
                  </a:ext>
                </a:extLst>
              </p:cNvPr>
              <p:cNvCxnSpPr>
                <a:cxnSpLocks/>
                <a:stCxn id="6" idx="0"/>
                <a:endCxn id="16" idx="2"/>
              </p:cNvCxnSpPr>
              <p:nvPr/>
            </p:nvCxnSpPr>
            <p:spPr>
              <a:xfrm flipV="1">
                <a:off x="6036849" y="2879886"/>
                <a:ext cx="678064" cy="599945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43D489C-6E60-442B-DE90-E0868DF6D225}"/>
                  </a:ext>
                </a:extLst>
              </p:cNvPr>
              <p:cNvCxnSpPr>
                <a:cxnSpLocks/>
                <a:stCxn id="6" idx="0"/>
                <a:endCxn id="14" idx="2"/>
              </p:cNvCxnSpPr>
              <p:nvPr/>
            </p:nvCxnSpPr>
            <p:spPr>
              <a:xfrm flipV="1">
                <a:off x="6036849" y="2886906"/>
                <a:ext cx="2256595" cy="592926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4EC294D-6F2F-DDA3-ACD9-67587E5E4A6E}"/>
                  </a:ext>
                </a:extLst>
              </p:cNvPr>
              <p:cNvCxnSpPr>
                <a:cxnSpLocks/>
                <a:stCxn id="11" idx="0"/>
                <a:endCxn id="16" idx="2"/>
              </p:cNvCxnSpPr>
              <p:nvPr/>
            </p:nvCxnSpPr>
            <p:spPr>
              <a:xfrm flipV="1">
                <a:off x="6506722" y="2879886"/>
                <a:ext cx="208191" cy="599945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945B77-29CA-E650-0C43-B35FB714EABC}"/>
                  </a:ext>
                </a:extLst>
              </p:cNvPr>
              <p:cNvCxnSpPr>
                <a:cxnSpLocks/>
                <a:stCxn id="12" idx="0"/>
                <a:endCxn id="14" idx="2"/>
              </p:cNvCxnSpPr>
              <p:nvPr/>
            </p:nvCxnSpPr>
            <p:spPr>
              <a:xfrm flipV="1">
                <a:off x="6935840" y="2886906"/>
                <a:ext cx="1357604" cy="592926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AE45483-10E9-C386-70DA-B76A35F1A338}"/>
                  </a:ext>
                </a:extLst>
              </p:cNvPr>
              <p:cNvCxnSpPr>
                <a:cxnSpLocks/>
                <a:stCxn id="13" idx="0"/>
                <a:endCxn id="16" idx="2"/>
              </p:cNvCxnSpPr>
              <p:nvPr/>
            </p:nvCxnSpPr>
            <p:spPr>
              <a:xfrm flipH="1" flipV="1">
                <a:off x="6714913" y="2879886"/>
                <a:ext cx="1639226" cy="599945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C3B7467-88F0-5175-B81C-1D04897C4EAD}"/>
                  </a:ext>
                </a:extLst>
              </p:cNvPr>
              <p:cNvCxnSpPr>
                <a:cxnSpLocks/>
                <a:stCxn id="11" idx="0"/>
                <a:endCxn id="14" idx="2"/>
              </p:cNvCxnSpPr>
              <p:nvPr/>
            </p:nvCxnSpPr>
            <p:spPr>
              <a:xfrm flipV="1">
                <a:off x="6506722" y="2886906"/>
                <a:ext cx="1786722" cy="592926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AC3F3C8-74B7-4AEA-30F1-74F13F053EEE}"/>
                  </a:ext>
                </a:extLst>
              </p:cNvPr>
              <p:cNvCxnSpPr>
                <a:cxnSpLocks/>
                <a:stCxn id="12" idx="0"/>
                <a:endCxn id="16" idx="2"/>
              </p:cNvCxnSpPr>
              <p:nvPr/>
            </p:nvCxnSpPr>
            <p:spPr>
              <a:xfrm flipH="1" flipV="1">
                <a:off x="6714913" y="2879886"/>
                <a:ext cx="220927" cy="599945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C147022-8D26-8BC2-553E-E68C5C11E473}"/>
                  </a:ext>
                </a:extLst>
              </p:cNvPr>
              <p:cNvCxnSpPr>
                <a:cxnSpLocks/>
                <a:stCxn id="12" idx="0"/>
                <a:endCxn id="17" idx="2"/>
              </p:cNvCxnSpPr>
              <p:nvPr/>
            </p:nvCxnSpPr>
            <p:spPr>
              <a:xfrm flipH="1" flipV="1">
                <a:off x="6212249" y="2873339"/>
                <a:ext cx="723591" cy="606492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4A19283-7EB3-90FC-577D-4B08C61AD5CC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H="1" flipV="1">
                <a:off x="6036849" y="3697007"/>
                <a:ext cx="155840" cy="108424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8F66E3-797A-D4F1-8602-C704ECE1A7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81799" y="2700071"/>
                <a:ext cx="415188" cy="18067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Spine’’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4CF501-C8D2-34AA-32A8-7D18E1BB7E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75061" y="3479831"/>
                <a:ext cx="399410" cy="2291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Leaf’’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D3A582-74B7-AB0E-D208-2432FA8CF9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58534" y="2700181"/>
                <a:ext cx="433041" cy="17554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Spine’’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2D5616F-7F4B-8604-9A20-F5AF2202EF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0471" y="3479831"/>
                <a:ext cx="392710" cy="2291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800" dirty="0">
                    <a:solidFill>
                      <a:prstClr val="white"/>
                    </a:solidFill>
                    <a:latin typeface="Arial"/>
                  </a:rPr>
                  <a:t>Leaf’’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9199E34-A1DA-0D74-5F7D-BFF3060D311A}"/>
                  </a:ext>
                </a:extLst>
              </p:cNvPr>
              <p:cNvCxnSpPr>
                <a:cxnSpLocks/>
                <a:stCxn id="29" idx="0"/>
                <a:endCxn id="17" idx="2"/>
              </p:cNvCxnSpPr>
              <p:nvPr/>
            </p:nvCxnSpPr>
            <p:spPr>
              <a:xfrm flipH="1" flipV="1">
                <a:off x="6212249" y="2873339"/>
                <a:ext cx="1162517" cy="606492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FA8434C-965D-1671-94AA-AC8F18DEAF8C}"/>
                  </a:ext>
                </a:extLst>
              </p:cNvPr>
              <p:cNvCxnSpPr>
                <a:cxnSpLocks/>
                <a:stCxn id="31" idx="0"/>
                <a:endCxn id="17" idx="2"/>
              </p:cNvCxnSpPr>
              <p:nvPr/>
            </p:nvCxnSpPr>
            <p:spPr>
              <a:xfrm flipH="1" flipV="1">
                <a:off x="6212249" y="2873339"/>
                <a:ext cx="1604577" cy="606492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E67F039-7102-DF2C-8D49-080C76111CF1}"/>
                  </a:ext>
                </a:extLst>
              </p:cNvPr>
              <p:cNvCxnSpPr>
                <a:cxnSpLocks/>
                <a:stCxn id="29" idx="0"/>
                <a:endCxn id="16" idx="2"/>
              </p:cNvCxnSpPr>
              <p:nvPr/>
            </p:nvCxnSpPr>
            <p:spPr>
              <a:xfrm flipH="1" flipV="1">
                <a:off x="6714913" y="2879886"/>
                <a:ext cx="659853" cy="599945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04F5665-105F-5909-74CB-F30C1E0EB575}"/>
                  </a:ext>
                </a:extLst>
              </p:cNvPr>
              <p:cNvCxnSpPr>
                <a:cxnSpLocks/>
                <a:stCxn id="31" idx="0"/>
                <a:endCxn id="16" idx="2"/>
              </p:cNvCxnSpPr>
              <p:nvPr/>
            </p:nvCxnSpPr>
            <p:spPr>
              <a:xfrm flipH="1" flipV="1">
                <a:off x="6714913" y="2879886"/>
                <a:ext cx="1101913" cy="599945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C4AAF09-D248-05AE-33E9-25B7D104609A}"/>
                  </a:ext>
                </a:extLst>
              </p:cNvPr>
              <p:cNvCxnSpPr>
                <a:cxnSpLocks/>
                <a:stCxn id="6" idx="0"/>
                <a:endCxn id="28" idx="2"/>
              </p:cNvCxnSpPr>
              <p:nvPr/>
            </p:nvCxnSpPr>
            <p:spPr>
              <a:xfrm flipV="1">
                <a:off x="6036849" y="2880747"/>
                <a:ext cx="1152544" cy="59908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FAC0441-9195-9965-0A12-DC37FEBDFACC}"/>
                  </a:ext>
                </a:extLst>
              </p:cNvPr>
              <p:cNvCxnSpPr>
                <a:cxnSpLocks/>
                <a:stCxn id="6" idx="0"/>
                <a:endCxn id="30" idx="2"/>
              </p:cNvCxnSpPr>
              <p:nvPr/>
            </p:nvCxnSpPr>
            <p:spPr>
              <a:xfrm flipV="1">
                <a:off x="6036849" y="2875727"/>
                <a:ext cx="1638206" cy="60410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EE39BB5-6462-A3DA-C37F-C762863CA3CE}"/>
                  </a:ext>
                </a:extLst>
              </p:cNvPr>
              <p:cNvCxnSpPr>
                <a:cxnSpLocks/>
                <a:stCxn id="11" idx="0"/>
                <a:endCxn id="28" idx="2"/>
              </p:cNvCxnSpPr>
              <p:nvPr/>
            </p:nvCxnSpPr>
            <p:spPr>
              <a:xfrm flipV="1">
                <a:off x="6506722" y="2880747"/>
                <a:ext cx="682671" cy="59908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DEEFA77-6A0D-3416-0E81-C38648EEE5A4}"/>
                  </a:ext>
                </a:extLst>
              </p:cNvPr>
              <p:cNvCxnSpPr>
                <a:cxnSpLocks/>
                <a:stCxn id="12" idx="0"/>
                <a:endCxn id="28" idx="2"/>
              </p:cNvCxnSpPr>
              <p:nvPr/>
            </p:nvCxnSpPr>
            <p:spPr>
              <a:xfrm flipV="1">
                <a:off x="6935840" y="2880747"/>
                <a:ext cx="253553" cy="59908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D916BF-BCD4-F199-F62C-503198E798C0}"/>
                  </a:ext>
                </a:extLst>
              </p:cNvPr>
              <p:cNvCxnSpPr>
                <a:cxnSpLocks/>
                <a:stCxn id="29" idx="0"/>
                <a:endCxn id="28" idx="2"/>
              </p:cNvCxnSpPr>
              <p:nvPr/>
            </p:nvCxnSpPr>
            <p:spPr>
              <a:xfrm flipH="1" flipV="1">
                <a:off x="7189393" y="2880747"/>
                <a:ext cx="185373" cy="59908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98A5A78-E357-5FF8-F0F2-1CC0E4C1C467}"/>
                  </a:ext>
                </a:extLst>
              </p:cNvPr>
              <p:cNvCxnSpPr>
                <a:cxnSpLocks/>
                <a:stCxn id="31" idx="0"/>
                <a:endCxn id="28" idx="2"/>
              </p:cNvCxnSpPr>
              <p:nvPr/>
            </p:nvCxnSpPr>
            <p:spPr>
              <a:xfrm flipH="1" flipV="1">
                <a:off x="7189393" y="2880747"/>
                <a:ext cx="627433" cy="59908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019E5BF-10E8-3E7B-27FC-FFDF0D8EBC6F}"/>
                  </a:ext>
                </a:extLst>
              </p:cNvPr>
              <p:cNvCxnSpPr>
                <a:cxnSpLocks/>
                <a:stCxn id="13" idx="0"/>
                <a:endCxn id="28" idx="2"/>
              </p:cNvCxnSpPr>
              <p:nvPr/>
            </p:nvCxnSpPr>
            <p:spPr>
              <a:xfrm flipH="1" flipV="1">
                <a:off x="7189393" y="2880747"/>
                <a:ext cx="1164746" cy="59908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3A72AB6-80BC-285C-485A-FF5B4C973D97}"/>
                  </a:ext>
                </a:extLst>
              </p:cNvPr>
              <p:cNvCxnSpPr>
                <a:cxnSpLocks/>
                <a:stCxn id="13" idx="0"/>
                <a:endCxn id="30" idx="2"/>
              </p:cNvCxnSpPr>
              <p:nvPr/>
            </p:nvCxnSpPr>
            <p:spPr>
              <a:xfrm flipH="1" flipV="1">
                <a:off x="7675055" y="2875727"/>
                <a:ext cx="679084" cy="60410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27FE689-5801-0E6C-B816-45D36F3F5BE4}"/>
                  </a:ext>
                </a:extLst>
              </p:cNvPr>
              <p:cNvCxnSpPr>
                <a:cxnSpLocks/>
                <a:stCxn id="31" idx="0"/>
                <a:endCxn id="30" idx="2"/>
              </p:cNvCxnSpPr>
              <p:nvPr/>
            </p:nvCxnSpPr>
            <p:spPr>
              <a:xfrm flipH="1" flipV="1">
                <a:off x="7675055" y="2875727"/>
                <a:ext cx="141771" cy="60410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66BF14C-9FEA-C89F-1269-B82F377F1C2E}"/>
                  </a:ext>
                </a:extLst>
              </p:cNvPr>
              <p:cNvCxnSpPr>
                <a:cxnSpLocks/>
                <a:stCxn id="29" idx="0"/>
                <a:endCxn id="30" idx="2"/>
              </p:cNvCxnSpPr>
              <p:nvPr/>
            </p:nvCxnSpPr>
            <p:spPr>
              <a:xfrm flipV="1">
                <a:off x="7374766" y="2875727"/>
                <a:ext cx="300289" cy="60410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EC06FEC-4417-60B4-763E-335481BA7F1D}"/>
                  </a:ext>
                </a:extLst>
              </p:cNvPr>
              <p:cNvCxnSpPr>
                <a:cxnSpLocks/>
                <a:stCxn id="12" idx="0"/>
                <a:endCxn id="30" idx="2"/>
              </p:cNvCxnSpPr>
              <p:nvPr/>
            </p:nvCxnSpPr>
            <p:spPr>
              <a:xfrm flipV="1">
                <a:off x="6935840" y="2875727"/>
                <a:ext cx="739215" cy="60410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E46ABC5-7575-F8BE-07E0-7AAA030B3D51}"/>
                  </a:ext>
                </a:extLst>
              </p:cNvPr>
              <p:cNvCxnSpPr>
                <a:cxnSpLocks/>
                <a:stCxn id="11" idx="0"/>
                <a:endCxn id="30" idx="2"/>
              </p:cNvCxnSpPr>
              <p:nvPr/>
            </p:nvCxnSpPr>
            <p:spPr>
              <a:xfrm flipV="1">
                <a:off x="6506722" y="2875727"/>
                <a:ext cx="1168333" cy="604104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97D0D16-E928-DCA7-BD4E-57E1AA9E1383}"/>
                  </a:ext>
                </a:extLst>
              </p:cNvPr>
              <p:cNvCxnSpPr>
                <a:cxnSpLocks/>
                <a:stCxn id="31" idx="0"/>
                <a:endCxn id="14" idx="2"/>
              </p:cNvCxnSpPr>
              <p:nvPr/>
            </p:nvCxnSpPr>
            <p:spPr>
              <a:xfrm flipV="1">
                <a:off x="7816826" y="2886906"/>
                <a:ext cx="476618" cy="592926"/>
              </a:xfrm>
              <a:prstGeom prst="line">
                <a:avLst/>
              </a:prstGeom>
              <a:ln w="25400">
                <a:solidFill>
                  <a:schemeClr val="accent1">
                    <a:shade val="95000"/>
                    <a:satMod val="105000"/>
                    <a:alpha val="38022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7180EB8-B7B6-878D-8F10-59140AD3AE74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6154666" y="3708981"/>
                <a:ext cx="352056" cy="93776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2FFF8C1-3E1C-9069-E3C5-5A0D2883C4B6}"/>
                  </a:ext>
                </a:extLst>
              </p:cNvPr>
              <p:cNvCxnSpPr>
                <a:cxnSpLocks/>
                <a:endCxn id="12" idx="2"/>
              </p:cNvCxnSpPr>
              <p:nvPr/>
            </p:nvCxnSpPr>
            <p:spPr>
              <a:xfrm flipV="1">
                <a:off x="6173718" y="3708981"/>
                <a:ext cx="762122" cy="93776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F5F036E-7E1E-B3E6-7AAA-6ACC6FB679BD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6226106" y="3708981"/>
                <a:ext cx="1148660" cy="93776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FECC7BC-7B31-6A51-386A-E741C1308100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 flipV="1">
                <a:off x="6297547" y="3708981"/>
                <a:ext cx="1519279" cy="93776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39BCF08-B79F-BA47-0F99-3A5267E81564}"/>
                  </a:ext>
                </a:extLst>
              </p:cNvPr>
              <p:cNvCxnSpPr>
                <a:cxnSpLocks/>
                <a:endCxn id="13" idx="2"/>
              </p:cNvCxnSpPr>
              <p:nvPr/>
            </p:nvCxnSpPr>
            <p:spPr>
              <a:xfrm flipV="1">
                <a:off x="6192689" y="3708981"/>
                <a:ext cx="2161450" cy="9645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5652A61-9327-203F-747F-3E6574EE0FCD}"/>
                  </a:ext>
                </a:extLst>
              </p:cNvPr>
              <p:cNvCxnSpPr>
                <a:cxnSpLocks/>
                <a:endCxn id="13" idx="2"/>
              </p:cNvCxnSpPr>
              <p:nvPr/>
            </p:nvCxnSpPr>
            <p:spPr>
              <a:xfrm flipV="1">
                <a:off x="8333221" y="3708981"/>
                <a:ext cx="20918" cy="89128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1D4490B-C5BE-9972-A73E-C873DAC86862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 flipH="1" flipV="1">
                <a:off x="7816826" y="3708981"/>
                <a:ext cx="544974" cy="89128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F4E5086-7663-FF1C-16BA-F4D6985AAE3A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H="1" flipV="1">
                <a:off x="7374766" y="3708981"/>
                <a:ext cx="915594" cy="89128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68C78DF-A0C0-B385-7BED-BB5251A79C97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H="1" flipV="1">
                <a:off x="6506722" y="3708981"/>
                <a:ext cx="1712198" cy="89128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43C4843-C0F8-A92C-A1C4-2E0A99461A1A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H="1" flipV="1">
                <a:off x="6036849" y="3697007"/>
                <a:ext cx="2020932" cy="10110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  <a:alpha val="3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77057F-44A5-38B4-0152-5A94FE725A0E}"/>
                  </a:ext>
                </a:extLst>
              </p:cNvPr>
              <p:cNvSpPr txBox="1"/>
              <p:nvPr/>
            </p:nvSpPr>
            <p:spPr>
              <a:xfrm>
                <a:off x="7351414" y="3861740"/>
                <a:ext cx="403957" cy="1162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defTabSz="914377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051" dirty="0">
                    <a:solidFill>
                      <a:srgbClr val="FFFFFF">
                        <a:lumMod val="65000"/>
                      </a:srgbClr>
                    </a:solidFill>
                    <a:latin typeface="Arial"/>
                  </a:rPr>
                  <a:t>…………</a:t>
                </a:r>
                <a:endParaRPr lang="en-US" sz="900" dirty="0">
                  <a:solidFill>
                    <a:srgbClr val="FFFFFF">
                      <a:lumMod val="65000"/>
                    </a:srgbClr>
                  </a:solidFill>
                  <a:latin typeface="Arial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7B5F2B-ACB6-A760-FA23-8FF76CA8DDCF}"/>
                  </a:ext>
                </a:extLst>
              </p:cNvPr>
              <p:cNvSpPr txBox="1"/>
              <p:nvPr/>
            </p:nvSpPr>
            <p:spPr>
              <a:xfrm>
                <a:off x="6449443" y="3854742"/>
                <a:ext cx="201978" cy="1162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defTabSz="914377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051" dirty="0">
                    <a:solidFill>
                      <a:srgbClr val="FFFFFF">
                        <a:lumMod val="65000"/>
                      </a:srgbClr>
                    </a:solidFill>
                    <a:latin typeface="Arial"/>
                  </a:rPr>
                  <a:t>……</a:t>
                </a:r>
                <a:endParaRPr lang="en-US" sz="900" dirty="0">
                  <a:solidFill>
                    <a:srgbClr val="FFFFFF">
                      <a:lumMod val="65000"/>
                    </a:srgbClr>
                  </a:solidFill>
                  <a:latin typeface="Arial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70B994C-0DD6-D085-30BE-BA2949ED1B7C}"/>
                  </a:ext>
                </a:extLst>
              </p:cNvPr>
              <p:cNvGrpSpPr/>
              <p:nvPr/>
            </p:nvGrpSpPr>
            <p:grpSpPr>
              <a:xfrm>
                <a:off x="6765500" y="3808333"/>
                <a:ext cx="341954" cy="217414"/>
                <a:chOff x="8248969" y="4975192"/>
                <a:chExt cx="471242" cy="296258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DE40EC8-F0B5-5C2D-7351-C415DDF62162}"/>
                    </a:ext>
                  </a:extLst>
                </p:cNvPr>
                <p:cNvSpPr/>
                <p:nvPr/>
              </p:nvSpPr>
              <p:spPr>
                <a:xfrm>
                  <a:off x="8248969" y="4975192"/>
                  <a:ext cx="471242" cy="295467"/>
                </a:xfrm>
                <a:prstGeom prst="rect">
                  <a:avLst/>
                </a:prstGeom>
                <a:noFill/>
                <a:ln w="254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CN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5D28C38-8E8B-BAA9-D47B-33878A022BF4}"/>
                    </a:ext>
                  </a:extLst>
                </p:cNvPr>
                <p:cNvGrpSpPr/>
                <p:nvPr/>
              </p:nvGrpSpPr>
              <p:grpSpPr>
                <a:xfrm>
                  <a:off x="8249546" y="4975192"/>
                  <a:ext cx="470665" cy="296258"/>
                  <a:chOff x="4889706" y="5606733"/>
                  <a:chExt cx="2775234" cy="1243952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86A21B5B-6DAE-EDA5-E838-D7818CFAAE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89706" y="5608381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0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6A4C2791-3D79-DF62-FE0F-9347B5240AB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20091" y="5610055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1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EB26B8DA-BDF7-8B5C-6F36-7F171A4CB7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50475" y="5606733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2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516FE571-E144-6B0E-522E-4DA4842E55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78091" y="5617368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3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4093773-DF05-B73D-AAA9-766358AA1C2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89706" y="6047722"/>
                    <a:ext cx="2775234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NVSWITCH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55561665-B484-5B88-3035-ED6885525F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89706" y="6487201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0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EDA6D464-4821-5613-A732-020B7EB49A8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20091" y="6488875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1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70AFE48F-36FC-6E40-5223-60B7DBA807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50475" y="6485553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2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5AC69D17-4D63-F5E6-828C-ACCE0EC491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78091" y="6487044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3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</p:grp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3416214D-76E3-3D79-E17F-BFABB21B984B}"/>
                  </a:ext>
                </a:extLst>
              </p:cNvPr>
              <p:cNvGrpSpPr/>
              <p:nvPr/>
            </p:nvGrpSpPr>
            <p:grpSpPr>
              <a:xfrm>
                <a:off x="8065592" y="3805431"/>
                <a:ext cx="341954" cy="217414"/>
                <a:chOff x="8248969" y="4975192"/>
                <a:chExt cx="471242" cy="29625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2422082-38E1-A6A9-A5A6-891B3959E38A}"/>
                    </a:ext>
                  </a:extLst>
                </p:cNvPr>
                <p:cNvSpPr/>
                <p:nvPr/>
              </p:nvSpPr>
              <p:spPr>
                <a:xfrm>
                  <a:off x="8248969" y="4975192"/>
                  <a:ext cx="471242" cy="295467"/>
                </a:xfrm>
                <a:prstGeom prst="rect">
                  <a:avLst/>
                </a:prstGeom>
                <a:noFill/>
                <a:ln w="254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CN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BC348C2-A927-B741-01E0-F879398FEC13}"/>
                    </a:ext>
                  </a:extLst>
                </p:cNvPr>
                <p:cNvGrpSpPr/>
                <p:nvPr/>
              </p:nvGrpSpPr>
              <p:grpSpPr>
                <a:xfrm>
                  <a:off x="8249546" y="4975192"/>
                  <a:ext cx="470665" cy="296258"/>
                  <a:chOff x="4889706" y="5606733"/>
                  <a:chExt cx="2775234" cy="1243952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690DF12D-4155-707C-7C45-548E225AAE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89706" y="5608381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0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D980FA4D-375D-3D63-BD00-A92A94A18D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20091" y="5610055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1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A4CC344A-0E6B-903B-8BCA-2BCA35C750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50475" y="5606733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2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0EB4AB5C-1CC6-D05A-B500-B445238785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78091" y="5617368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3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5F74B5C-97FB-D096-5471-9FF5A5C74F8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89706" y="6047722"/>
                    <a:ext cx="2775234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NVSWITCH</a:t>
                    </a: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30AD79D-F7E7-A215-BF9F-9816AC8BE7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89706" y="6487201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0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FDD967FE-00B0-3CB0-E6F4-15D3DC0193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20091" y="6488875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1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3335E5F3-5934-B6FE-638F-C4EC7F1DED3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50475" y="6485553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2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456F3FED-1A2F-A2A7-A939-14E2E82E9F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78091" y="6487044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3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270B994C-0DD6-D085-30BE-BA2949ED1B7C}"/>
                  </a:ext>
                </a:extLst>
              </p:cNvPr>
              <p:cNvGrpSpPr/>
              <p:nvPr/>
            </p:nvGrpSpPr>
            <p:grpSpPr>
              <a:xfrm>
                <a:off x="5989629" y="3803083"/>
                <a:ext cx="341954" cy="217414"/>
                <a:chOff x="8248969" y="4975192"/>
                <a:chExt cx="471242" cy="296258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BDE40EC8-F0B5-5C2D-7351-C415DDF62162}"/>
                    </a:ext>
                  </a:extLst>
                </p:cNvPr>
                <p:cNvSpPr/>
                <p:nvPr/>
              </p:nvSpPr>
              <p:spPr>
                <a:xfrm>
                  <a:off x="8248969" y="4975192"/>
                  <a:ext cx="471242" cy="295467"/>
                </a:xfrm>
                <a:prstGeom prst="rect">
                  <a:avLst/>
                </a:prstGeom>
                <a:noFill/>
                <a:ln w="254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endParaRPr lang="en-CN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25D28C38-8E8B-BAA9-D47B-33878A022BF4}"/>
                    </a:ext>
                  </a:extLst>
                </p:cNvPr>
                <p:cNvGrpSpPr/>
                <p:nvPr/>
              </p:nvGrpSpPr>
              <p:grpSpPr>
                <a:xfrm>
                  <a:off x="8249546" y="4975192"/>
                  <a:ext cx="470665" cy="296258"/>
                  <a:chOff x="4889706" y="5606733"/>
                  <a:chExt cx="2775234" cy="1243952"/>
                </a:xfrm>
              </p:grpSpPr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6A21B5B-6DAE-EDA5-E838-D7818CFAAE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89706" y="5608381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0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6A4C2791-3D79-DF62-FE0F-9347B5240AB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20091" y="5610055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1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EB26B8DA-BDF7-8B5C-6F36-7F171A4CB7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50475" y="5606733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2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516FE571-E144-6B0E-522E-4DA4842E55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78091" y="5617368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3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4093773-DF05-B73D-AAA9-766358AA1C2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89706" y="6047722"/>
                    <a:ext cx="2775234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NVSWITCH</a:t>
                    </a: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55561665-B484-5B88-3035-ED6885525F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89706" y="6487201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0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EDA6D464-4821-5613-A732-020B7EB49A8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20091" y="6488875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1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0AFE48F-36FC-6E40-5223-60B7DBA807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50475" y="6485553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2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5AC69D17-4D63-F5E6-828C-ACCE0EC491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78091" y="6487044"/>
                    <a:ext cx="586849" cy="36181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/>
                    <a:r>
                      <a:rPr lang="en-US" sz="200" dirty="0">
                        <a:solidFill>
                          <a:prstClr val="white"/>
                        </a:solidFill>
                        <a:latin typeface="Arial"/>
                      </a:rPr>
                      <a:t>GPU</a:t>
                    </a:r>
                    <a:r>
                      <a:rPr lang="en-US" altLang="zh-CN" sz="200" dirty="0">
                        <a:solidFill>
                          <a:prstClr val="white"/>
                        </a:solidFill>
                        <a:latin typeface="Arial"/>
                        <a:ea typeface="等线" panose="02010600030101010101" pitchFamily="2" charset="-122"/>
                      </a:rPr>
                      <a:t>3</a:t>
                    </a:r>
                    <a:endParaRPr lang="en-US" sz="200" dirty="0">
                      <a:solidFill>
                        <a:prstClr val="white"/>
                      </a:solidFill>
                      <a:latin typeface="Arial"/>
                    </a:endParaRPr>
                  </a:p>
                </p:txBody>
              </p:sp>
            </p:grpSp>
          </p:grpSp>
        </p:grpSp>
        <p:sp>
          <p:nvSpPr>
            <p:cNvPr id="323" name="TextBox 322"/>
            <p:cNvSpPr txBox="1"/>
            <p:nvPr/>
          </p:nvSpPr>
          <p:spPr>
            <a:xfrm>
              <a:off x="6702113" y="3122681"/>
              <a:ext cx="1077038" cy="286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933" dirty="0">
                  <a:solidFill>
                    <a:srgbClr val="000000"/>
                  </a:solidFill>
                  <a:latin typeface="Calibri" panose="020F0502020204030204"/>
                </a:rPr>
                <a:t>200G downlinks to GPUs</a:t>
              </a:r>
            </a:p>
            <a:p>
              <a:pPr defTabSz="609585"/>
              <a:r>
                <a:rPr lang="en-US" sz="933" dirty="0">
                  <a:solidFill>
                    <a:srgbClr val="000000"/>
                  </a:solidFill>
                  <a:latin typeface="Calibri" panose="020F0502020204030204"/>
                </a:rPr>
                <a:t>400G uplinks to Spine’’</a:t>
              </a:r>
            </a:p>
          </p:txBody>
        </p:sp>
      </p:grpSp>
      <p:sp>
        <p:nvSpPr>
          <p:cNvPr id="367" name="文本框 1" hidden="1"/>
          <p:cNvSpPr txBox="1"/>
          <p:nvPr/>
        </p:nvSpPr>
        <p:spPr>
          <a:xfrm>
            <a:off x="-4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609585"/>
            <a:endParaRPr lang="en-US" sz="1467">
              <a:solidFill>
                <a:srgbClr val="000000"/>
              </a:solidFill>
              <a:latin typeface="Calibri" panose="020F0502020204030204"/>
            </a:endParaRPr>
          </a:p>
          <a:p>
            <a:pPr defTabSz="609585">
              <a:buClr>
                <a:srgbClr val="FFFFFF"/>
              </a:buClr>
            </a:pPr>
            <a:r>
              <a:rPr lang="en-US" sz="2400">
                <a:solidFill>
                  <a:srgbClr val="FFFFFF"/>
                </a:solidFill>
                <a:latin typeface="Calibri" panose="020F0502020204030204"/>
              </a:rPr>
              <a:t>BBAAD9C20180234D78A0072836F0BF7092B9B207184C8BF0AFD9893BB1132B519B4BB638E1698B0822692B0898460BEBC5E921FAF1D08BD11BBFC22D755E3ADA24F5BCADDA25D9C7A4F22587619242E51E66EF77734B553008AF9193018D6CB8DD0620973E3</a:t>
            </a:r>
          </a:p>
        </p:txBody>
      </p:sp>
    </p:spTree>
    <p:extLst>
      <p:ext uri="{BB962C8B-B14F-4D97-AF65-F5344CB8AC3E}">
        <p14:creationId xmlns:p14="http://schemas.microsoft.com/office/powerpoint/2010/main" val="1679623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121A0-BBF7-9ABD-2C04-E7124B46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94" y="205329"/>
            <a:ext cx="8284499" cy="5589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DF3DB-682E-D4E6-6F81-F17073EF7D4C}"/>
              </a:ext>
            </a:extLst>
          </p:cNvPr>
          <p:cNvSpPr txBox="1"/>
          <p:nvPr/>
        </p:nvSpPr>
        <p:spPr>
          <a:xfrm>
            <a:off x="1334629" y="6008914"/>
            <a:ext cx="928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https://ennanzhai.github.io/pub/sigcomm24-hpn.pdf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993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8349200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LLM Traffic Pattern</a:t>
            </a:r>
            <a:endParaRPr kumimoji="1" lang="zh-CN" altLang="en-US" sz="4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DA54F3-756D-8D84-29DB-D90DA676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245" y="624495"/>
            <a:ext cx="4731971" cy="261352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56202C6-A83C-2424-713E-0F964DAB3FF7}"/>
              </a:ext>
            </a:extLst>
          </p:cNvPr>
          <p:cNvSpPr txBox="1"/>
          <p:nvPr/>
        </p:nvSpPr>
        <p:spPr>
          <a:xfrm>
            <a:off x="585784" y="1181278"/>
            <a:ext cx="6121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effectLst/>
                <a:latin typeface="LinLibertineTB"/>
              </a:rPr>
              <a:t>Periodic burst</a:t>
            </a:r>
          </a:p>
          <a:p>
            <a:r>
              <a:rPr lang="en" altLang="zh-CN" sz="2400" dirty="0">
                <a:latin typeface="LinLibertineTB"/>
              </a:rPr>
              <a:t>Small number of flows </a:t>
            </a:r>
            <a:r>
              <a:rPr lang="en" altLang="zh-CN" sz="2400" dirty="0">
                <a:effectLst/>
                <a:latin typeface="LinLibertineTB"/>
              </a:rPr>
              <a:t> </a:t>
            </a:r>
            <a:endParaRPr lang="en" altLang="zh-CN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221DD61-872C-E46E-65EB-5E7D80179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03" y="2300568"/>
            <a:ext cx="6435939" cy="26135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FE0BD2D-F348-4C7B-9F22-4166CEEF20D2}"/>
              </a:ext>
            </a:extLst>
          </p:cNvPr>
          <p:cNvSpPr txBox="1"/>
          <p:nvPr/>
        </p:nvSpPr>
        <p:spPr>
          <a:xfrm>
            <a:off x="1600419" y="6081367"/>
            <a:ext cx="351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LinLibertineT"/>
              </a:rPr>
              <a:t>General cloud computing</a:t>
            </a:r>
            <a:endParaRPr lang="en" altLang="zh-CN" sz="2400" dirty="0">
              <a:latin typeface="LinLibertine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ADB40D-C63C-2204-A503-654C148A73D6}"/>
              </a:ext>
            </a:extLst>
          </p:cNvPr>
          <p:cNvSpPr txBox="1"/>
          <p:nvPr/>
        </p:nvSpPr>
        <p:spPr>
          <a:xfrm>
            <a:off x="8095734" y="5850535"/>
            <a:ext cx="351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LinLibertineT"/>
              </a:rPr>
              <a:t>LLM training</a:t>
            </a:r>
            <a:endParaRPr lang="en" altLang="zh-CN" sz="2400" dirty="0">
              <a:latin typeface="LinLibertineT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FCB15D4C-FFF7-9062-9474-F92511EB4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732" y="3239018"/>
            <a:ext cx="4619484" cy="26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1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3" y="286014"/>
            <a:ext cx="10161106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LLM Training is Sensitive to Faults </a:t>
            </a:r>
            <a:endParaRPr kumimoji="1" lang="zh-CN" altLang="en-US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B68F23-85D3-BE2C-29A4-323363ADD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530" y="1181278"/>
            <a:ext cx="4607429" cy="28657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EB8745-86C8-BD78-02D4-6E3851FCC307}"/>
              </a:ext>
            </a:extLst>
          </p:cNvPr>
          <p:cNvSpPr txBox="1"/>
          <p:nvPr/>
        </p:nvSpPr>
        <p:spPr>
          <a:xfrm>
            <a:off x="737899" y="4339938"/>
            <a:ext cx="109722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In each month, 0.057% of links fail.</a:t>
            </a:r>
          </a:p>
          <a:p>
            <a:r>
              <a:rPr lang="en" altLang="zh-CN" sz="2400" dirty="0">
                <a:latin typeface="LinLibertineTB"/>
              </a:rPr>
              <a:t>In each month, 0.051% of switches encounter critical errors and crashes. </a:t>
            </a:r>
          </a:p>
          <a:p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ots of link issues happen every day due to optics failures.</a:t>
            </a:r>
            <a:endParaRPr lang="en" altLang="zh-CN" sz="2400" dirty="0">
              <a:latin typeface="LinLibertineTB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F9E8755-85D4-7FEF-493D-88B2CD9BB5C0}"/>
              </a:ext>
            </a:extLst>
          </p:cNvPr>
          <p:cNvSpPr/>
          <p:nvPr/>
        </p:nvSpPr>
        <p:spPr>
          <a:xfrm>
            <a:off x="1389888" y="5676722"/>
            <a:ext cx="9668256" cy="6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Single-point failures would cause the entire LLM training crash.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289994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3" y="286014"/>
            <a:ext cx="11419950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Limitations of Traditional Clos Topology</a:t>
            </a:r>
            <a:endParaRPr kumimoji="1" lang="zh-CN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300313-8133-1CBE-7B0D-EF809663F6F1}"/>
              </a:ext>
            </a:extLst>
          </p:cNvPr>
          <p:cNvSpPr/>
          <p:nvPr/>
        </p:nvSpPr>
        <p:spPr>
          <a:xfrm>
            <a:off x="6839615" y="4513310"/>
            <a:ext cx="1014509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ToR1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7A2E9A-834E-979C-9F01-B1D6379F22F6}"/>
              </a:ext>
            </a:extLst>
          </p:cNvPr>
          <p:cNvSpPr/>
          <p:nvPr/>
        </p:nvSpPr>
        <p:spPr>
          <a:xfrm>
            <a:off x="4461268" y="3079420"/>
            <a:ext cx="1206185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Agg1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A5EF78-2342-4074-3D04-BFBD8AA9EE9C}"/>
              </a:ext>
            </a:extLst>
          </p:cNvPr>
          <p:cNvSpPr/>
          <p:nvPr/>
        </p:nvSpPr>
        <p:spPr>
          <a:xfrm>
            <a:off x="5904069" y="3079420"/>
            <a:ext cx="1206185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Agg2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08F962E-5F89-1ABE-20C2-D99EBC8C07E9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>
            <a:off x="5064361" y="3633291"/>
            <a:ext cx="2282509" cy="880019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EA647D-802A-BE5F-7E01-6DA6198B955F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>
            <a:off x="6507162" y="3633291"/>
            <a:ext cx="839708" cy="880019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BD2CDDC-52EE-CA01-4D83-C66473CCC1F8}"/>
              </a:ext>
            </a:extLst>
          </p:cNvPr>
          <p:cNvCxnSpPr>
            <a:cxnSpLocks/>
          </p:cNvCxnSpPr>
          <p:nvPr/>
        </p:nvCxnSpPr>
        <p:spPr>
          <a:xfrm flipV="1">
            <a:off x="4632631" y="5042503"/>
            <a:ext cx="2116561" cy="492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5A4CE239-F074-9037-ABA0-FF29F1AA778F}"/>
              </a:ext>
            </a:extLst>
          </p:cNvPr>
          <p:cNvSpPr/>
          <p:nvPr/>
        </p:nvSpPr>
        <p:spPr>
          <a:xfrm>
            <a:off x="4061065" y="5594104"/>
            <a:ext cx="1143133" cy="90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111CF0B-5F33-E556-AAA8-133E108AEE7D}"/>
              </a:ext>
            </a:extLst>
          </p:cNvPr>
          <p:cNvSpPr txBox="1"/>
          <p:nvPr/>
        </p:nvSpPr>
        <p:spPr>
          <a:xfrm>
            <a:off x="4039765" y="6057321"/>
            <a:ext cx="1143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Server1</a:t>
            </a:r>
            <a:endParaRPr kumimoji="1" lang="zh-CN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ECA3672-6B22-3D59-D170-F25A3866A853}"/>
              </a:ext>
            </a:extLst>
          </p:cNvPr>
          <p:cNvSpPr/>
          <p:nvPr/>
        </p:nvSpPr>
        <p:spPr>
          <a:xfrm>
            <a:off x="4181862" y="5650921"/>
            <a:ext cx="849316" cy="406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NIC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1FF07C0-5B0F-0245-FFE5-9DA7547D179E}"/>
              </a:ext>
            </a:extLst>
          </p:cNvPr>
          <p:cNvSpPr/>
          <p:nvPr/>
        </p:nvSpPr>
        <p:spPr>
          <a:xfrm>
            <a:off x="5914769" y="5594104"/>
            <a:ext cx="1143133" cy="90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3879D7A-16EB-27B4-C65B-53193632CA01}"/>
              </a:ext>
            </a:extLst>
          </p:cNvPr>
          <p:cNvSpPr txBox="1"/>
          <p:nvPr/>
        </p:nvSpPr>
        <p:spPr>
          <a:xfrm>
            <a:off x="5893469" y="6057321"/>
            <a:ext cx="114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Server2</a:t>
            </a:r>
            <a:endParaRPr kumimoji="1" lang="zh-CN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D6316E5-65F7-EF0E-F234-8977DCAAD693}"/>
              </a:ext>
            </a:extLst>
          </p:cNvPr>
          <p:cNvSpPr/>
          <p:nvPr/>
        </p:nvSpPr>
        <p:spPr>
          <a:xfrm>
            <a:off x="6035566" y="5650921"/>
            <a:ext cx="849316" cy="406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NIC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8FBA275-6B24-0F93-585C-C51667F8487A}"/>
              </a:ext>
            </a:extLst>
          </p:cNvPr>
          <p:cNvSpPr/>
          <p:nvPr/>
        </p:nvSpPr>
        <p:spPr>
          <a:xfrm>
            <a:off x="7858220" y="5594104"/>
            <a:ext cx="1143133" cy="90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AA1C88D-85A2-A16F-5774-DA142C602CA3}"/>
              </a:ext>
            </a:extLst>
          </p:cNvPr>
          <p:cNvSpPr txBox="1"/>
          <p:nvPr/>
        </p:nvSpPr>
        <p:spPr>
          <a:xfrm>
            <a:off x="7836920" y="6057321"/>
            <a:ext cx="114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Server3</a:t>
            </a:r>
            <a:endParaRPr kumimoji="1" lang="zh-CN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B1DEB61-E1E7-3542-3481-EA5E7538B795}"/>
              </a:ext>
            </a:extLst>
          </p:cNvPr>
          <p:cNvSpPr/>
          <p:nvPr/>
        </p:nvSpPr>
        <p:spPr>
          <a:xfrm>
            <a:off x="7979017" y="5650921"/>
            <a:ext cx="849316" cy="4064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NIC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89E8E8C-D0B6-BDD8-02B3-C903F248FBBA}"/>
              </a:ext>
            </a:extLst>
          </p:cNvPr>
          <p:cNvSpPr/>
          <p:nvPr/>
        </p:nvSpPr>
        <p:spPr>
          <a:xfrm>
            <a:off x="7361074" y="3079420"/>
            <a:ext cx="1206185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Agg3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010521A-06A6-0F49-5E5F-9C6F67B61DD5}"/>
              </a:ext>
            </a:extLst>
          </p:cNvPr>
          <p:cNvSpPr/>
          <p:nvPr/>
        </p:nvSpPr>
        <p:spPr>
          <a:xfrm>
            <a:off x="8803875" y="3079420"/>
            <a:ext cx="1206185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Agg4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D62C7A2-C397-9544-3BE7-C190687F72A2}"/>
              </a:ext>
            </a:extLst>
          </p:cNvPr>
          <p:cNvSpPr/>
          <p:nvPr/>
        </p:nvSpPr>
        <p:spPr>
          <a:xfrm>
            <a:off x="5311676" y="1478859"/>
            <a:ext cx="1206185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Core1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D3C032D-2DE7-A3F5-4794-69AF8F152F7A}"/>
              </a:ext>
            </a:extLst>
          </p:cNvPr>
          <p:cNvSpPr/>
          <p:nvPr/>
        </p:nvSpPr>
        <p:spPr>
          <a:xfrm>
            <a:off x="7964166" y="1463691"/>
            <a:ext cx="1206185" cy="5538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Core2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F5D97F6-E55A-17E7-94DF-FAC0A035B7A0}"/>
              </a:ext>
            </a:extLst>
          </p:cNvPr>
          <p:cNvCxnSpPr>
            <a:cxnSpLocks/>
            <a:stCxn id="62" idx="2"/>
            <a:endCxn id="2" idx="0"/>
          </p:cNvCxnSpPr>
          <p:nvPr/>
        </p:nvCxnSpPr>
        <p:spPr>
          <a:xfrm flipH="1">
            <a:off x="7346870" y="3633291"/>
            <a:ext cx="617297" cy="880019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F2CF5157-BA40-2F7B-5E24-32806F67EB6F}"/>
              </a:ext>
            </a:extLst>
          </p:cNvPr>
          <p:cNvCxnSpPr>
            <a:cxnSpLocks/>
            <a:stCxn id="63" idx="2"/>
            <a:endCxn id="2" idx="0"/>
          </p:cNvCxnSpPr>
          <p:nvPr/>
        </p:nvCxnSpPr>
        <p:spPr>
          <a:xfrm flipH="1">
            <a:off x="7346870" y="3633291"/>
            <a:ext cx="2060098" cy="880019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4167737F-C809-97CE-7B8F-7825B3E4489C}"/>
              </a:ext>
            </a:extLst>
          </p:cNvPr>
          <p:cNvSpPr/>
          <p:nvPr/>
        </p:nvSpPr>
        <p:spPr>
          <a:xfrm>
            <a:off x="9780371" y="5594104"/>
            <a:ext cx="1143133" cy="90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032EED8-411D-90B1-E527-8415ED8DFEED}"/>
              </a:ext>
            </a:extLst>
          </p:cNvPr>
          <p:cNvSpPr txBox="1"/>
          <p:nvPr/>
        </p:nvSpPr>
        <p:spPr>
          <a:xfrm>
            <a:off x="9759071" y="6057321"/>
            <a:ext cx="114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Server4</a:t>
            </a:r>
            <a:endParaRPr kumimoji="1" lang="zh-CN" altLang="en-US" sz="240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5501365-66A4-366A-D3E2-06F8862D66E5}"/>
              </a:ext>
            </a:extLst>
          </p:cNvPr>
          <p:cNvSpPr/>
          <p:nvPr/>
        </p:nvSpPr>
        <p:spPr>
          <a:xfrm>
            <a:off x="9901168" y="5650921"/>
            <a:ext cx="849316" cy="4064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NIC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B523D20-D7FC-5899-6FF7-3B007B2C1BD5}"/>
              </a:ext>
            </a:extLst>
          </p:cNvPr>
          <p:cNvCxnSpPr>
            <a:cxnSpLocks/>
            <a:stCxn id="58" idx="0"/>
            <a:endCxn id="2" idx="2"/>
          </p:cNvCxnSpPr>
          <p:nvPr/>
        </p:nvCxnSpPr>
        <p:spPr>
          <a:xfrm flipV="1">
            <a:off x="6460224" y="5067181"/>
            <a:ext cx="886646" cy="58374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51638B30-B6DF-1DCD-A840-DDE474DDA492}"/>
              </a:ext>
            </a:extLst>
          </p:cNvPr>
          <p:cNvCxnSpPr>
            <a:cxnSpLocks/>
            <a:stCxn id="61" idx="0"/>
            <a:endCxn id="2" idx="2"/>
          </p:cNvCxnSpPr>
          <p:nvPr/>
        </p:nvCxnSpPr>
        <p:spPr>
          <a:xfrm flipH="1" flipV="1">
            <a:off x="7346870" y="5067181"/>
            <a:ext cx="1056805" cy="58374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945A69E9-D803-8C30-8551-03676B29E9D5}"/>
              </a:ext>
            </a:extLst>
          </p:cNvPr>
          <p:cNvCxnSpPr>
            <a:cxnSpLocks/>
            <a:stCxn id="83" idx="0"/>
            <a:endCxn id="2" idx="2"/>
          </p:cNvCxnSpPr>
          <p:nvPr/>
        </p:nvCxnSpPr>
        <p:spPr>
          <a:xfrm flipH="1" flipV="1">
            <a:off x="7346870" y="5067181"/>
            <a:ext cx="2978956" cy="58374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5985E8B-49C0-FDF8-15C9-650D5124FA0F}"/>
              </a:ext>
            </a:extLst>
          </p:cNvPr>
          <p:cNvCxnSpPr>
            <a:cxnSpLocks/>
            <a:stCxn id="40" idx="0"/>
            <a:endCxn id="2" idx="2"/>
          </p:cNvCxnSpPr>
          <p:nvPr/>
        </p:nvCxnSpPr>
        <p:spPr>
          <a:xfrm flipV="1">
            <a:off x="4606520" y="5067181"/>
            <a:ext cx="2740350" cy="58374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FD5A11B5-7D97-C697-6F10-7B44405EFFFD}"/>
              </a:ext>
            </a:extLst>
          </p:cNvPr>
          <p:cNvCxnSpPr>
            <a:cxnSpLocks/>
            <a:stCxn id="64" idx="2"/>
            <a:endCxn id="4" idx="0"/>
          </p:cNvCxnSpPr>
          <p:nvPr/>
        </p:nvCxnSpPr>
        <p:spPr>
          <a:xfrm flipH="1">
            <a:off x="5064361" y="2032730"/>
            <a:ext cx="850408" cy="104669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E708833B-46DA-3FF3-EA42-65ADB33B570B}"/>
              </a:ext>
            </a:extLst>
          </p:cNvPr>
          <p:cNvCxnSpPr>
            <a:cxnSpLocks/>
            <a:stCxn id="65" idx="2"/>
            <a:endCxn id="4" idx="0"/>
          </p:cNvCxnSpPr>
          <p:nvPr/>
        </p:nvCxnSpPr>
        <p:spPr>
          <a:xfrm flipH="1">
            <a:off x="5064361" y="2017562"/>
            <a:ext cx="3502898" cy="106185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57363824-5FF5-5928-095C-2A322FB1DC48}"/>
              </a:ext>
            </a:extLst>
          </p:cNvPr>
          <p:cNvCxnSpPr>
            <a:cxnSpLocks/>
            <a:stCxn id="6" idx="0"/>
            <a:endCxn id="64" idx="2"/>
          </p:cNvCxnSpPr>
          <p:nvPr/>
        </p:nvCxnSpPr>
        <p:spPr>
          <a:xfrm flipH="1" flipV="1">
            <a:off x="5914769" y="2032730"/>
            <a:ext cx="592393" cy="104669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8C556C2C-B2B5-D6DF-80AC-EAAD6E4BA7C7}"/>
              </a:ext>
            </a:extLst>
          </p:cNvPr>
          <p:cNvCxnSpPr>
            <a:cxnSpLocks/>
            <a:stCxn id="62" idx="0"/>
            <a:endCxn id="64" idx="2"/>
          </p:cNvCxnSpPr>
          <p:nvPr/>
        </p:nvCxnSpPr>
        <p:spPr>
          <a:xfrm flipH="1" flipV="1">
            <a:off x="5914769" y="2032730"/>
            <a:ext cx="2049398" cy="104669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2DEE2726-53FB-8EB3-D3C2-61185E3E94B9}"/>
              </a:ext>
            </a:extLst>
          </p:cNvPr>
          <p:cNvCxnSpPr>
            <a:cxnSpLocks/>
            <a:stCxn id="63" idx="0"/>
            <a:endCxn id="64" idx="2"/>
          </p:cNvCxnSpPr>
          <p:nvPr/>
        </p:nvCxnSpPr>
        <p:spPr>
          <a:xfrm flipH="1" flipV="1">
            <a:off x="5914769" y="2032730"/>
            <a:ext cx="3492199" cy="104669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645C4D93-FD28-B162-C32B-D9A8573382DF}"/>
              </a:ext>
            </a:extLst>
          </p:cNvPr>
          <p:cNvCxnSpPr>
            <a:cxnSpLocks/>
            <a:stCxn id="65" idx="2"/>
            <a:endCxn id="6" idx="0"/>
          </p:cNvCxnSpPr>
          <p:nvPr/>
        </p:nvCxnSpPr>
        <p:spPr>
          <a:xfrm flipH="1">
            <a:off x="6507162" y="2017562"/>
            <a:ext cx="2060097" cy="106185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B0802195-18F3-EE2F-1DD6-02A30B269F9D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7964167" y="2017562"/>
            <a:ext cx="603092" cy="106185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A305B6D1-9E9E-6844-F344-362B3D39A590}"/>
              </a:ext>
            </a:extLst>
          </p:cNvPr>
          <p:cNvCxnSpPr>
            <a:cxnSpLocks/>
            <a:stCxn id="65" idx="2"/>
            <a:endCxn id="63" idx="0"/>
          </p:cNvCxnSpPr>
          <p:nvPr/>
        </p:nvCxnSpPr>
        <p:spPr>
          <a:xfrm>
            <a:off x="8567259" y="2017562"/>
            <a:ext cx="839709" cy="1061858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80317E51-C932-C0F6-11F1-721086EE62B5}"/>
              </a:ext>
            </a:extLst>
          </p:cNvPr>
          <p:cNvCxnSpPr>
            <a:cxnSpLocks/>
          </p:cNvCxnSpPr>
          <p:nvPr/>
        </p:nvCxnSpPr>
        <p:spPr>
          <a:xfrm flipH="1" flipV="1">
            <a:off x="5031178" y="3690108"/>
            <a:ext cx="1908290" cy="762272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AC9FCD7B-D1CD-9804-3928-648ABC7CB4A2}"/>
              </a:ext>
            </a:extLst>
          </p:cNvPr>
          <p:cNvCxnSpPr>
            <a:cxnSpLocks/>
          </p:cNvCxnSpPr>
          <p:nvPr/>
        </p:nvCxnSpPr>
        <p:spPr>
          <a:xfrm flipH="1" flipV="1">
            <a:off x="4949924" y="3760142"/>
            <a:ext cx="1908290" cy="7622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9A7F8A56-FDA3-1718-77EF-1DD49D391562}"/>
              </a:ext>
            </a:extLst>
          </p:cNvPr>
          <p:cNvCxnSpPr>
            <a:cxnSpLocks/>
          </p:cNvCxnSpPr>
          <p:nvPr/>
        </p:nvCxnSpPr>
        <p:spPr>
          <a:xfrm flipV="1">
            <a:off x="6517861" y="5123998"/>
            <a:ext cx="591684" cy="38713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60AE5D28-56CB-3E9C-C639-9CF5E7D3DFBF}"/>
              </a:ext>
            </a:extLst>
          </p:cNvPr>
          <p:cNvCxnSpPr>
            <a:cxnSpLocks/>
          </p:cNvCxnSpPr>
          <p:nvPr/>
        </p:nvCxnSpPr>
        <p:spPr>
          <a:xfrm flipH="1" flipV="1">
            <a:off x="7361074" y="5137074"/>
            <a:ext cx="764814" cy="43087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3D0566F8-0667-E8A5-11C8-19FF3AA8094F}"/>
              </a:ext>
            </a:extLst>
          </p:cNvPr>
          <p:cNvCxnSpPr>
            <a:cxnSpLocks/>
          </p:cNvCxnSpPr>
          <p:nvPr/>
        </p:nvCxnSpPr>
        <p:spPr>
          <a:xfrm flipH="1" flipV="1">
            <a:off x="7894327" y="5080257"/>
            <a:ext cx="2261421" cy="45445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C0E7123C-7FEF-FBA2-13F2-D129625A2452}"/>
              </a:ext>
            </a:extLst>
          </p:cNvPr>
          <p:cNvCxnSpPr>
            <a:cxnSpLocks/>
          </p:cNvCxnSpPr>
          <p:nvPr/>
        </p:nvCxnSpPr>
        <p:spPr>
          <a:xfrm flipV="1">
            <a:off x="7501050" y="3690108"/>
            <a:ext cx="504168" cy="69885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2D2B7A31-3041-1FDB-306D-6ED20F1A895B}"/>
              </a:ext>
            </a:extLst>
          </p:cNvPr>
          <p:cNvCxnSpPr>
            <a:cxnSpLocks/>
          </p:cNvCxnSpPr>
          <p:nvPr/>
        </p:nvCxnSpPr>
        <p:spPr>
          <a:xfrm flipV="1">
            <a:off x="7346869" y="3665430"/>
            <a:ext cx="488657" cy="72161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EFD24482-1CA9-6425-7651-E30806084231}"/>
              </a:ext>
            </a:extLst>
          </p:cNvPr>
          <p:cNvCxnSpPr>
            <a:cxnSpLocks/>
          </p:cNvCxnSpPr>
          <p:nvPr/>
        </p:nvCxnSpPr>
        <p:spPr>
          <a:xfrm flipV="1">
            <a:off x="4818040" y="2032730"/>
            <a:ext cx="830199" cy="10169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3145881C-925E-EA11-2AA5-5726618E1FF7}"/>
              </a:ext>
            </a:extLst>
          </p:cNvPr>
          <p:cNvCxnSpPr>
            <a:cxnSpLocks/>
          </p:cNvCxnSpPr>
          <p:nvPr/>
        </p:nvCxnSpPr>
        <p:spPr>
          <a:xfrm flipV="1">
            <a:off x="4932261" y="2073287"/>
            <a:ext cx="786983" cy="97107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F784C702-F705-F385-A241-D2894C319CAE}"/>
              </a:ext>
            </a:extLst>
          </p:cNvPr>
          <p:cNvCxnSpPr>
            <a:cxnSpLocks/>
          </p:cNvCxnSpPr>
          <p:nvPr/>
        </p:nvCxnSpPr>
        <p:spPr>
          <a:xfrm flipH="1" flipV="1">
            <a:off x="5985323" y="2129094"/>
            <a:ext cx="1767811" cy="9152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39F30DC4-9E25-254C-8BDE-DF796E83BDAA}"/>
              </a:ext>
            </a:extLst>
          </p:cNvPr>
          <p:cNvCxnSpPr>
            <a:cxnSpLocks/>
          </p:cNvCxnSpPr>
          <p:nvPr/>
        </p:nvCxnSpPr>
        <p:spPr>
          <a:xfrm flipH="1" flipV="1">
            <a:off x="6136770" y="2069699"/>
            <a:ext cx="1757557" cy="90703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图形 152" descr="火">
            <a:extLst>
              <a:ext uri="{FF2B5EF4-FFF2-40B4-BE49-F238E27FC236}">
                <a16:creationId xmlns:a16="http://schemas.microsoft.com/office/drawing/2014/main" id="{F840F190-D246-52D5-AAEB-F12426318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6228" y="1513999"/>
            <a:ext cx="495157" cy="495157"/>
          </a:xfrm>
          <a:prstGeom prst="rect">
            <a:avLst/>
          </a:prstGeom>
        </p:spPr>
      </p:pic>
      <p:sp>
        <p:nvSpPr>
          <p:cNvPr id="154" name="文本框 153">
            <a:extLst>
              <a:ext uri="{FF2B5EF4-FFF2-40B4-BE49-F238E27FC236}">
                <a16:creationId xmlns:a16="http://schemas.microsoft.com/office/drawing/2014/main" id="{901576E6-CD63-7602-9B40-58969AC93B47}"/>
              </a:ext>
            </a:extLst>
          </p:cNvPr>
          <p:cNvSpPr txBox="1"/>
          <p:nvPr/>
        </p:nvSpPr>
        <p:spPr>
          <a:xfrm>
            <a:off x="4211598" y="112613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Load imbalance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5" name="乘 154">
            <a:extLst>
              <a:ext uri="{FF2B5EF4-FFF2-40B4-BE49-F238E27FC236}">
                <a16:creationId xmlns:a16="http://schemas.microsoft.com/office/drawing/2014/main" id="{90967965-8ACF-5039-7675-1BE398E8CEBA}"/>
              </a:ext>
            </a:extLst>
          </p:cNvPr>
          <p:cNvSpPr/>
          <p:nvPr/>
        </p:nvSpPr>
        <p:spPr>
          <a:xfrm>
            <a:off x="7683751" y="4558666"/>
            <a:ext cx="521591" cy="521591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ECEE9DC2-F320-A962-02C7-24CA8B44027C}"/>
              </a:ext>
            </a:extLst>
          </p:cNvPr>
          <p:cNvSpPr txBox="1"/>
          <p:nvPr/>
        </p:nvSpPr>
        <p:spPr>
          <a:xfrm>
            <a:off x="304078" y="2319141"/>
            <a:ext cx="39616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Performance:</a:t>
            </a:r>
          </a:p>
          <a:p>
            <a:r>
              <a:rPr lang="en" altLang="zh-CN" sz="2400" dirty="0">
                <a:latin typeface="LinLibertineTB"/>
              </a:rPr>
              <a:t>	Hash polarization.</a:t>
            </a:r>
          </a:p>
          <a:p>
            <a:endParaRPr lang="en" altLang="zh-CN" sz="2400" dirty="0">
              <a:latin typeface="LinLibertineTB"/>
            </a:endParaRPr>
          </a:p>
          <a:p>
            <a:r>
              <a:rPr lang="en" altLang="zh-CN" sz="2400" dirty="0">
                <a:latin typeface="LinLibertineTB"/>
              </a:rPr>
              <a:t>Reliability:</a:t>
            </a:r>
          </a:p>
          <a:p>
            <a:r>
              <a:rPr lang="en" altLang="zh-CN" sz="2400" dirty="0">
                <a:latin typeface="LinLibertineTB"/>
              </a:rPr>
              <a:t>	Single-point failure.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C5700-54C1-79F3-BFF7-F94A63B95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85" y="4540879"/>
            <a:ext cx="3366471" cy="210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46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8349200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Our Goals</a:t>
            </a:r>
            <a:endParaRPr kumimoji="1"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2FB858-2ECC-FFF4-CA96-C2EF92BF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18" y="1181278"/>
            <a:ext cx="4356051" cy="256238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ACCF9A-26E9-F1DE-6907-DF925D591C92}"/>
              </a:ext>
            </a:extLst>
          </p:cNvPr>
          <p:cNvSpPr txBox="1"/>
          <p:nvPr/>
        </p:nvSpPr>
        <p:spPr>
          <a:xfrm>
            <a:off x="187750" y="1582341"/>
            <a:ext cx="79665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LinLibertineTB"/>
              </a:rPr>
              <a:t>Scalability: </a:t>
            </a:r>
          </a:p>
          <a:p>
            <a:r>
              <a:rPr lang="en" altLang="zh-CN" sz="2400" dirty="0">
                <a:latin typeface="LinLibertineTB"/>
              </a:rPr>
              <a:t>	Primary capacity goal: interconnecting 15K GPUs.</a:t>
            </a:r>
          </a:p>
          <a:p>
            <a:r>
              <a:rPr lang="en" altLang="zh-CN" sz="2400" dirty="0">
                <a:latin typeface="LinLibertineTB"/>
              </a:rPr>
              <a:t>	Advanced capacity goal: interconnecting 100K GPUs.</a:t>
            </a:r>
          </a:p>
          <a:p>
            <a:endParaRPr lang="en" altLang="zh-CN" sz="2400" dirty="0">
              <a:latin typeface="LinLibertineTB"/>
            </a:endParaRPr>
          </a:p>
          <a:p>
            <a:r>
              <a:rPr lang="en" altLang="zh-CN" sz="2400" dirty="0">
                <a:latin typeface="LinLibertineTB"/>
              </a:rPr>
              <a:t>Performance:</a:t>
            </a:r>
          </a:p>
          <a:p>
            <a:r>
              <a:rPr lang="en" altLang="zh-CN" sz="2400" dirty="0">
                <a:latin typeface="LinLibertineTB"/>
              </a:rPr>
              <a:t>	Low latency.</a:t>
            </a:r>
          </a:p>
          <a:p>
            <a:r>
              <a:rPr lang="en" altLang="zh-CN" sz="2400" dirty="0">
                <a:latin typeface="LinLibertineTB"/>
              </a:rPr>
              <a:t>	Maximizing network utilization.</a:t>
            </a:r>
          </a:p>
          <a:p>
            <a:endParaRPr lang="en" altLang="zh-CN" sz="2400" dirty="0">
              <a:latin typeface="LinLibertineTB"/>
            </a:endParaRPr>
          </a:p>
          <a:p>
            <a:r>
              <a:rPr lang="en" altLang="zh-CN" sz="2400" dirty="0">
                <a:latin typeface="LinLibertineTB"/>
              </a:rPr>
              <a:t>Reliability:</a:t>
            </a:r>
          </a:p>
          <a:p>
            <a:r>
              <a:rPr lang="en" altLang="zh-CN" sz="2400" dirty="0">
                <a:latin typeface="LinLibertineTB"/>
              </a:rPr>
              <a:t>	Eliminating single-point failure risk 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13571481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C158586E-F98A-1B41-BFDE-1445DCF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4" y="286014"/>
            <a:ext cx="8349200" cy="895264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Access: Non-Stacked Dual-</a:t>
            </a:r>
            <a:r>
              <a:rPr kumimoji="1" lang="en" altLang="zh-CN" sz="4000" dirty="0" err="1"/>
              <a:t>ToR</a:t>
            </a:r>
            <a:endParaRPr kumimoji="1" lang="zh-CN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6B776A-FDDF-820C-9170-A7A20B1167E4}"/>
              </a:ext>
            </a:extLst>
          </p:cNvPr>
          <p:cNvSpPr/>
          <p:nvPr/>
        </p:nvSpPr>
        <p:spPr>
          <a:xfrm>
            <a:off x="4596259" y="4833024"/>
            <a:ext cx="3766261" cy="1821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727B28D-6F27-361B-B3DB-29BD81476EAC}"/>
              </a:ext>
            </a:extLst>
          </p:cNvPr>
          <p:cNvSpPr/>
          <p:nvPr/>
        </p:nvSpPr>
        <p:spPr>
          <a:xfrm>
            <a:off x="6312992" y="4782221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D9E82A7-9FEE-F4AB-B987-274FDA40C0BF}"/>
              </a:ext>
            </a:extLst>
          </p:cNvPr>
          <p:cNvSpPr/>
          <p:nvPr/>
        </p:nvSpPr>
        <p:spPr>
          <a:xfrm>
            <a:off x="6664154" y="4782221"/>
            <a:ext cx="140357" cy="17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5077588-AEAD-B309-194F-9A5439A26000}"/>
              </a:ext>
            </a:extLst>
          </p:cNvPr>
          <p:cNvSpPr txBox="1"/>
          <p:nvPr/>
        </p:nvSpPr>
        <p:spPr>
          <a:xfrm>
            <a:off x="4616142" y="6202892"/>
            <a:ext cx="913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Host1</a:t>
            </a:r>
            <a:endParaRPr kumimoji="1" lang="zh-CN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4E5C73-80EA-0347-D0DE-CF2BF732EC84}"/>
              </a:ext>
            </a:extLst>
          </p:cNvPr>
          <p:cNvSpPr/>
          <p:nvPr/>
        </p:nvSpPr>
        <p:spPr>
          <a:xfrm>
            <a:off x="5472598" y="5522720"/>
            <a:ext cx="2199899" cy="4064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ARP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Broadcast</a:t>
            </a:r>
            <a:endParaRPr kumimoji="1" lang="zh-CN" altLang="en-US" sz="2400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62D3AC6-78ED-1C7B-1038-2C5232028C18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6572548" y="5929120"/>
            <a:ext cx="0" cy="503239"/>
          </a:xfrm>
          <a:prstGeom prst="straightConnector1">
            <a:avLst/>
          </a:prstGeom>
          <a:ln w="63500"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C9533F43-CA8F-D36B-C95C-45A9BE402AE6}"/>
              </a:ext>
            </a:extLst>
          </p:cNvPr>
          <p:cNvSpPr/>
          <p:nvPr/>
        </p:nvSpPr>
        <p:spPr>
          <a:xfrm>
            <a:off x="6147890" y="4889842"/>
            <a:ext cx="849316" cy="406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NIC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A4956FF-8EAD-FFA9-B815-E176560430AD}"/>
              </a:ext>
            </a:extLst>
          </p:cNvPr>
          <p:cNvSpPr/>
          <p:nvPr/>
        </p:nvSpPr>
        <p:spPr>
          <a:xfrm>
            <a:off x="2111948" y="2467699"/>
            <a:ext cx="4211427" cy="1821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4189693-21C4-DA35-2787-7083D9ED27EF}"/>
              </a:ext>
            </a:extLst>
          </p:cNvPr>
          <p:cNvSpPr/>
          <p:nvPr/>
        </p:nvSpPr>
        <p:spPr>
          <a:xfrm>
            <a:off x="2250961" y="2631407"/>
            <a:ext cx="3976421" cy="84821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2400" dirty="0"/>
              <a:t>Control plane</a:t>
            </a:r>
            <a:endParaRPr kumimoji="1" lang="zh-CN" altLang="en-US" sz="2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422D8E1C-CEC2-0E4F-C0FA-BF1A73C23591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 flipH="1">
            <a:off x="4239171" y="3479623"/>
            <a:ext cx="1" cy="26332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083E657C-D7E3-B69A-74E0-5A7CC0BC75FF}"/>
              </a:ext>
            </a:extLst>
          </p:cNvPr>
          <p:cNvSpPr/>
          <p:nvPr/>
        </p:nvSpPr>
        <p:spPr>
          <a:xfrm>
            <a:off x="2250960" y="3742943"/>
            <a:ext cx="3976421" cy="4417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Data plane</a:t>
            </a:r>
            <a:endParaRPr kumimoji="1" lang="zh-CN" altLang="en-US" sz="24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5654D6C-0A36-02C7-EF77-C2B92123B32E}"/>
              </a:ext>
            </a:extLst>
          </p:cNvPr>
          <p:cNvSpPr txBox="1"/>
          <p:nvPr/>
        </p:nvSpPr>
        <p:spPr>
          <a:xfrm>
            <a:off x="2111948" y="2065445"/>
            <a:ext cx="792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ToR1</a:t>
            </a:r>
            <a:endParaRPr kumimoji="1" lang="zh-CN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D449475-BEBE-FA35-D314-AE3239DA70A6}"/>
              </a:ext>
            </a:extLst>
          </p:cNvPr>
          <p:cNvSpPr/>
          <p:nvPr/>
        </p:nvSpPr>
        <p:spPr>
          <a:xfrm>
            <a:off x="5275273" y="2631475"/>
            <a:ext cx="616661" cy="29311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BGP</a:t>
            </a:r>
            <a:endParaRPr kumimoji="1" lang="zh-CN" altLang="en-US" dirty="0"/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565EC9F-CBB5-B596-837F-8BDE9623B286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5583604" y="2169810"/>
            <a:ext cx="0" cy="461665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7C02C1C5-8962-8072-9E82-6475995A7351}"/>
              </a:ext>
            </a:extLst>
          </p:cNvPr>
          <p:cNvSpPr/>
          <p:nvPr/>
        </p:nvSpPr>
        <p:spPr>
          <a:xfrm>
            <a:off x="3841926" y="3156809"/>
            <a:ext cx="598544" cy="29311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ARP</a:t>
            </a:r>
            <a:endParaRPr kumimoji="1" lang="zh-CN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4B472CD-CB18-180E-3689-4F11D774A4E6}"/>
              </a:ext>
            </a:extLst>
          </p:cNvPr>
          <p:cNvSpPr/>
          <p:nvPr/>
        </p:nvSpPr>
        <p:spPr>
          <a:xfrm>
            <a:off x="4777343" y="3151478"/>
            <a:ext cx="1383184" cy="29311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Host Routes</a:t>
            </a:r>
            <a:endParaRPr kumimoji="1"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9290629-4E47-EEFD-134F-B03CFB7F3197}"/>
              </a:ext>
            </a:extLst>
          </p:cNvPr>
          <p:cNvSpPr/>
          <p:nvPr/>
        </p:nvSpPr>
        <p:spPr>
          <a:xfrm>
            <a:off x="2371801" y="3156809"/>
            <a:ext cx="1133252" cy="29311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ARP Proxy</a:t>
            </a:r>
            <a:endParaRPr kumimoji="1" lang="zh-CN" altLang="en-US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57E3A15B-5152-5129-BAE5-EBC26C46C39B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440470" y="3303366"/>
            <a:ext cx="336873" cy="0"/>
          </a:xfrm>
          <a:prstGeom prst="straightConnector1">
            <a:avLst/>
          </a:prstGeom>
          <a:ln w="63500"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1690B04-9B70-EEDF-2C90-632B51449334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583604" y="2924589"/>
            <a:ext cx="0" cy="226889"/>
          </a:xfrm>
          <a:prstGeom prst="straightConnector1">
            <a:avLst/>
          </a:prstGeom>
          <a:ln w="63500"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F6C0AD85-47A7-DA10-F15A-4D22AAF350A2}"/>
              </a:ext>
            </a:extLst>
          </p:cNvPr>
          <p:cNvSpPr/>
          <p:nvPr/>
        </p:nvSpPr>
        <p:spPr>
          <a:xfrm flipH="1">
            <a:off x="6846921" y="2467699"/>
            <a:ext cx="4211427" cy="1821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3A8D904-5AEB-36D2-6762-EC17EFD53881}"/>
              </a:ext>
            </a:extLst>
          </p:cNvPr>
          <p:cNvSpPr/>
          <p:nvPr/>
        </p:nvSpPr>
        <p:spPr>
          <a:xfrm flipH="1">
            <a:off x="6942914" y="2631407"/>
            <a:ext cx="3976421" cy="84821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2400" dirty="0"/>
              <a:t>Control plane</a:t>
            </a:r>
            <a:endParaRPr kumimoji="1" lang="zh-CN" altLang="en-US" sz="2400" dirty="0"/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D79871C-F1EA-1D07-461D-E6E842C2F6BF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8931124" y="3479623"/>
            <a:ext cx="1" cy="26332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A9C5FDA1-2482-FCF0-5098-C26251993C30}"/>
              </a:ext>
            </a:extLst>
          </p:cNvPr>
          <p:cNvSpPr/>
          <p:nvPr/>
        </p:nvSpPr>
        <p:spPr>
          <a:xfrm flipH="1">
            <a:off x="6942915" y="3742943"/>
            <a:ext cx="3976421" cy="4417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Data plane</a:t>
            </a:r>
            <a:endParaRPr kumimoji="1" lang="zh-CN" altLang="en-US" sz="2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880A624-4F65-0F74-F431-CDD1528C23E6}"/>
              </a:ext>
            </a:extLst>
          </p:cNvPr>
          <p:cNvSpPr txBox="1"/>
          <p:nvPr/>
        </p:nvSpPr>
        <p:spPr>
          <a:xfrm flipH="1">
            <a:off x="10266272" y="2065445"/>
            <a:ext cx="792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ToR2</a:t>
            </a:r>
            <a:endParaRPr kumimoji="1" lang="zh-CN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3482DB5-5A04-6F1E-420A-38721D08BC3F}"/>
              </a:ext>
            </a:extLst>
          </p:cNvPr>
          <p:cNvSpPr/>
          <p:nvPr/>
        </p:nvSpPr>
        <p:spPr>
          <a:xfrm flipH="1">
            <a:off x="7278362" y="2631475"/>
            <a:ext cx="616661" cy="29311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BGP</a:t>
            </a:r>
            <a:endParaRPr kumimoji="1" lang="zh-CN" altLang="en-US" dirty="0"/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B996FC70-B42D-5A76-82AD-2637A526C49E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7586692" y="2169810"/>
            <a:ext cx="0" cy="461665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2FC58CCC-66B4-C107-97EC-AB53FA67E253}"/>
              </a:ext>
            </a:extLst>
          </p:cNvPr>
          <p:cNvSpPr/>
          <p:nvPr/>
        </p:nvSpPr>
        <p:spPr>
          <a:xfrm flipH="1">
            <a:off x="8729826" y="3156809"/>
            <a:ext cx="598544" cy="29311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ARP</a:t>
            </a:r>
            <a:endParaRPr kumimoji="1"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D927CC8-55A1-FC7A-5EC7-CC169AE97B66}"/>
              </a:ext>
            </a:extLst>
          </p:cNvPr>
          <p:cNvSpPr/>
          <p:nvPr/>
        </p:nvSpPr>
        <p:spPr>
          <a:xfrm flipH="1">
            <a:off x="7009769" y="3151478"/>
            <a:ext cx="1383184" cy="29311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Host Routes</a:t>
            </a:r>
            <a:endParaRPr kumimoji="1"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DC8F3A6-8318-F192-2695-DDB52887D054}"/>
              </a:ext>
            </a:extLst>
          </p:cNvPr>
          <p:cNvSpPr/>
          <p:nvPr/>
        </p:nvSpPr>
        <p:spPr>
          <a:xfrm flipH="1">
            <a:off x="9665243" y="3156809"/>
            <a:ext cx="1133252" cy="29311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ARP Proxy</a:t>
            </a:r>
            <a:endParaRPr kumimoji="1" lang="zh-CN" altLang="en-US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D148B97D-FB78-67C6-96E1-998116D9ED5E}"/>
              </a:ext>
            </a:extLst>
          </p:cNvPr>
          <p:cNvCxnSpPr>
            <a:cxnSpLocks/>
            <a:stCxn id="73" idx="3"/>
          </p:cNvCxnSpPr>
          <p:nvPr/>
        </p:nvCxnSpPr>
        <p:spPr>
          <a:xfrm flipH="1">
            <a:off x="8392953" y="3303366"/>
            <a:ext cx="336873" cy="0"/>
          </a:xfrm>
          <a:prstGeom prst="straightConnector1">
            <a:avLst/>
          </a:prstGeom>
          <a:ln w="63500"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AD48662-8114-C661-614F-09D9F4C37854}"/>
              </a:ext>
            </a:extLst>
          </p:cNvPr>
          <p:cNvCxnSpPr>
            <a:cxnSpLocks/>
            <a:endCxn id="71" idx="2"/>
          </p:cNvCxnSpPr>
          <p:nvPr/>
        </p:nvCxnSpPr>
        <p:spPr>
          <a:xfrm flipH="1" flipV="1">
            <a:off x="7586692" y="2924589"/>
            <a:ext cx="0" cy="226889"/>
          </a:xfrm>
          <a:prstGeom prst="straightConnector1">
            <a:avLst/>
          </a:prstGeom>
          <a:ln w="63500"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5B7AF211-45DA-A0D8-E75D-5B4890B564A7}"/>
              </a:ext>
            </a:extLst>
          </p:cNvPr>
          <p:cNvCxnSpPr>
            <a:cxnSpLocks/>
            <a:stCxn id="36" idx="0"/>
            <a:endCxn id="56" idx="2"/>
          </p:cNvCxnSpPr>
          <p:nvPr/>
        </p:nvCxnSpPr>
        <p:spPr>
          <a:xfrm flipH="1" flipV="1">
            <a:off x="4239171" y="4184732"/>
            <a:ext cx="2144000" cy="597489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B144873B-0A96-DB89-177F-23F1A88ED56B}"/>
              </a:ext>
            </a:extLst>
          </p:cNvPr>
          <p:cNvCxnSpPr>
            <a:cxnSpLocks/>
            <a:stCxn id="47" idx="0"/>
            <a:endCxn id="69" idx="2"/>
          </p:cNvCxnSpPr>
          <p:nvPr/>
        </p:nvCxnSpPr>
        <p:spPr>
          <a:xfrm flipV="1">
            <a:off x="6734333" y="4184732"/>
            <a:ext cx="2196792" cy="597489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53CA060E-8906-D750-7650-2E98E18363CD}"/>
              </a:ext>
            </a:extLst>
          </p:cNvPr>
          <p:cNvSpPr txBox="1"/>
          <p:nvPr/>
        </p:nvSpPr>
        <p:spPr>
          <a:xfrm>
            <a:off x="4206791" y="4854358"/>
            <a:ext cx="176676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MAC: 1:0:0:0:0:1</a:t>
            </a:r>
          </a:p>
          <a:p>
            <a:r>
              <a:rPr kumimoji="1" lang="en-US" altLang="zh-CN" dirty="0"/>
              <a:t>IP: 1.0.0.1</a:t>
            </a:r>
            <a:endParaRPr kumimoji="1"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53EDF600-BEAA-B1B8-FAD0-83EDF66387E3}"/>
              </a:ext>
            </a:extLst>
          </p:cNvPr>
          <p:cNvSpPr txBox="1"/>
          <p:nvPr/>
        </p:nvSpPr>
        <p:spPr>
          <a:xfrm>
            <a:off x="7113690" y="6202892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47A3F4D-F91C-6C0D-F199-0EC251D880FC}"/>
              </a:ext>
            </a:extLst>
          </p:cNvPr>
          <p:cNvSpPr txBox="1"/>
          <p:nvPr/>
        </p:nvSpPr>
        <p:spPr>
          <a:xfrm>
            <a:off x="3134110" y="2056777"/>
            <a:ext cx="176676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MAC: 1:1:1:1:1:1</a:t>
            </a:r>
          </a:p>
          <a:p>
            <a:r>
              <a:rPr kumimoji="1" lang="en-US" altLang="zh-CN" dirty="0"/>
              <a:t>IP: 1.0.1.1</a:t>
            </a:r>
            <a:endParaRPr kumimoji="1"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A802ECE-6E4B-E47A-D820-E3FFAEA935C8}"/>
              </a:ext>
            </a:extLst>
          </p:cNvPr>
          <p:cNvSpPr txBox="1"/>
          <p:nvPr/>
        </p:nvSpPr>
        <p:spPr>
          <a:xfrm>
            <a:off x="1368255" y="1101638"/>
            <a:ext cx="314034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ARP Proxy</a:t>
            </a:r>
          </a:p>
          <a:p>
            <a:r>
              <a:rPr kumimoji="1" lang="en-US" altLang="zh-CN" dirty="0"/>
              <a:t>IP:</a:t>
            </a:r>
            <a:r>
              <a:rPr kumimoji="1" lang="zh-CN" altLang="en-US" dirty="0"/>
              <a:t>*</a:t>
            </a:r>
            <a:r>
              <a:rPr kumimoji="1" lang="en-US" altLang="zh-CN" dirty="0"/>
              <a:t>.*.*.* -&gt; MAC: 1:1:1:1:1:1</a:t>
            </a:r>
            <a:endParaRPr kumimoji="1"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2BBFCD5-2AA3-EC66-3A4A-82416941DB6E}"/>
              </a:ext>
            </a:extLst>
          </p:cNvPr>
          <p:cNvSpPr txBox="1"/>
          <p:nvPr/>
        </p:nvSpPr>
        <p:spPr>
          <a:xfrm>
            <a:off x="5028544" y="1018275"/>
            <a:ext cx="155743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 </a:t>
            </a:r>
            <a:r>
              <a:rPr kumimoji="1" lang="en-US" altLang="zh-CN" dirty="0"/>
              <a:t>update</a:t>
            </a:r>
          </a:p>
          <a:p>
            <a:r>
              <a:rPr kumimoji="1" lang="en-US" altLang="zh-CN" dirty="0"/>
              <a:t>1.0.0.1/32</a:t>
            </a:r>
          </a:p>
          <a:p>
            <a:r>
              <a:rPr kumimoji="1" lang="en-US" altLang="zh-CN" dirty="0"/>
              <a:t>1.0.0.0/24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E0441FE-DD15-8A62-95E6-CAB121757765}"/>
              </a:ext>
            </a:extLst>
          </p:cNvPr>
          <p:cNvSpPr txBox="1"/>
          <p:nvPr/>
        </p:nvSpPr>
        <p:spPr>
          <a:xfrm>
            <a:off x="7060470" y="1023301"/>
            <a:ext cx="155743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 </a:t>
            </a:r>
            <a:r>
              <a:rPr kumimoji="1" lang="en-US" altLang="zh-CN" dirty="0"/>
              <a:t>update</a:t>
            </a:r>
          </a:p>
          <a:p>
            <a:r>
              <a:rPr kumimoji="1" lang="en-US" altLang="zh-CN" dirty="0"/>
              <a:t>1.0.0.1/32</a:t>
            </a:r>
          </a:p>
          <a:p>
            <a:r>
              <a:rPr kumimoji="1" lang="en-US" altLang="zh-CN" dirty="0"/>
              <a:t>1.0.0.0/24</a:t>
            </a:r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9365AF30-DE89-047F-1344-DA58D76BAD04}"/>
              </a:ext>
            </a:extLst>
          </p:cNvPr>
          <p:cNvCxnSpPr>
            <a:stCxn id="62" idx="0"/>
            <a:endCxn id="84" idx="2"/>
          </p:cNvCxnSpPr>
          <p:nvPr/>
        </p:nvCxnSpPr>
        <p:spPr>
          <a:xfrm flipV="1">
            <a:off x="2938427" y="1747969"/>
            <a:ext cx="0" cy="140884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9A46CBCA-3AED-1E16-1891-2AEEF25966D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5807260" y="1941605"/>
            <a:ext cx="1" cy="6876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A7E9116-C568-6DEB-7B4E-297151D5893A}"/>
              </a:ext>
            </a:extLst>
          </p:cNvPr>
          <p:cNvCxnSpPr>
            <a:cxnSpLocks/>
          </p:cNvCxnSpPr>
          <p:nvPr/>
        </p:nvCxnSpPr>
        <p:spPr>
          <a:xfrm flipV="1">
            <a:off x="7771004" y="1945970"/>
            <a:ext cx="1" cy="6876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7E829E01-FCA5-50A3-53B1-E6E0F0F39FB4}"/>
              </a:ext>
            </a:extLst>
          </p:cNvPr>
          <p:cNvSpPr/>
          <p:nvPr/>
        </p:nvSpPr>
        <p:spPr>
          <a:xfrm>
            <a:off x="5844413" y="4617136"/>
            <a:ext cx="1456267" cy="23786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680850A-F840-9078-B040-E7CEFC58DE09}"/>
              </a:ext>
            </a:extLst>
          </p:cNvPr>
          <p:cNvSpPr txBox="1"/>
          <p:nvPr/>
        </p:nvSpPr>
        <p:spPr>
          <a:xfrm>
            <a:off x="5174643" y="452051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Bond</a:t>
            </a:r>
            <a:endParaRPr kumimoji="1" lang="zh-CN" altLang="en-US" dirty="0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996369AA-3024-F2F9-7027-DA14A1542855}"/>
              </a:ext>
            </a:extLst>
          </p:cNvPr>
          <p:cNvSpPr/>
          <p:nvPr/>
        </p:nvSpPr>
        <p:spPr>
          <a:xfrm>
            <a:off x="4344555" y="3504239"/>
            <a:ext cx="2091934" cy="2008278"/>
          </a:xfrm>
          <a:custGeom>
            <a:avLst/>
            <a:gdLst>
              <a:gd name="connsiteX0" fmla="*/ 1928812 w 1928812"/>
              <a:gd name="connsiteY0" fmla="*/ 2071688 h 2071688"/>
              <a:gd name="connsiteX1" fmla="*/ 1357312 w 1928812"/>
              <a:gd name="connsiteY1" fmla="*/ 1085850 h 2071688"/>
              <a:gd name="connsiteX2" fmla="*/ 0 w 1928812"/>
              <a:gd name="connsiteY2" fmla="*/ 0 h 20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8812" h="2071688">
                <a:moveTo>
                  <a:pt x="1928812" y="2071688"/>
                </a:moveTo>
                <a:cubicBezTo>
                  <a:pt x="1803796" y="1751409"/>
                  <a:pt x="1678781" y="1431131"/>
                  <a:pt x="1357312" y="1085850"/>
                </a:cubicBezTo>
                <a:cubicBezTo>
                  <a:pt x="1035843" y="740569"/>
                  <a:pt x="517921" y="370284"/>
                  <a:pt x="0" y="0"/>
                </a:cubicBezTo>
              </a:path>
            </a:pathLst>
          </a:custGeom>
          <a:ln w="63500"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任意形状 97">
            <a:extLst>
              <a:ext uri="{FF2B5EF4-FFF2-40B4-BE49-F238E27FC236}">
                <a16:creationId xmlns:a16="http://schemas.microsoft.com/office/drawing/2014/main" id="{BA451E6C-56BE-7AC4-4E38-853A13AFF39D}"/>
              </a:ext>
            </a:extLst>
          </p:cNvPr>
          <p:cNvSpPr/>
          <p:nvPr/>
        </p:nvSpPr>
        <p:spPr>
          <a:xfrm flipH="1">
            <a:off x="6734333" y="3504918"/>
            <a:ext cx="2091934" cy="2008278"/>
          </a:xfrm>
          <a:custGeom>
            <a:avLst/>
            <a:gdLst>
              <a:gd name="connsiteX0" fmla="*/ 1928812 w 1928812"/>
              <a:gd name="connsiteY0" fmla="*/ 2071688 h 2071688"/>
              <a:gd name="connsiteX1" fmla="*/ 1357312 w 1928812"/>
              <a:gd name="connsiteY1" fmla="*/ 1085850 h 2071688"/>
              <a:gd name="connsiteX2" fmla="*/ 0 w 1928812"/>
              <a:gd name="connsiteY2" fmla="*/ 0 h 20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8812" h="2071688">
                <a:moveTo>
                  <a:pt x="1928812" y="2071688"/>
                </a:moveTo>
                <a:cubicBezTo>
                  <a:pt x="1803796" y="1751409"/>
                  <a:pt x="1678781" y="1431131"/>
                  <a:pt x="1357312" y="1085850"/>
                </a:cubicBezTo>
                <a:cubicBezTo>
                  <a:pt x="1035843" y="740569"/>
                  <a:pt x="517921" y="370284"/>
                  <a:pt x="0" y="0"/>
                </a:cubicBezTo>
              </a:path>
            </a:pathLst>
          </a:custGeom>
          <a:ln w="63500"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058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0" grpId="0" animBg="1"/>
      <p:bldP spid="61" grpId="0" animBg="1"/>
      <p:bldP spid="62" grpId="0" animBg="1"/>
      <p:bldP spid="73" grpId="0" animBg="1"/>
      <p:bldP spid="74" grpId="0" animBg="1"/>
      <p:bldP spid="7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g Workshops Template">
  <a:themeElements>
    <a:clrScheme name="OCPGLO23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8DC63F"/>
      </a:accent1>
      <a:accent2>
        <a:srgbClr val="F6B71C"/>
      </a:accent2>
      <a:accent3>
        <a:srgbClr val="C87728"/>
      </a:accent3>
      <a:accent4>
        <a:srgbClr val="343895"/>
      </a:accent4>
      <a:accent5>
        <a:srgbClr val="5F6061"/>
      </a:accent5>
      <a:accent6>
        <a:srgbClr val="653A05"/>
      </a:accent6>
      <a:hlink>
        <a:srgbClr val="0079FF"/>
      </a:hlink>
      <a:folHlink>
        <a:srgbClr val="954FE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274637</TotalTime>
  <Words>842</Words>
  <Application>Microsoft Macintosh PowerPoint</Application>
  <PresentationFormat>Widescreen</PresentationFormat>
  <Paragraphs>329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-webkit-standard</vt:lpstr>
      <vt:lpstr>Alibaba PuHuiTi R</vt:lpstr>
      <vt:lpstr>LinLibertineT</vt:lpstr>
      <vt:lpstr>LinLibertineTB</vt:lpstr>
      <vt:lpstr>Microsoft YaHei</vt:lpstr>
      <vt:lpstr>Microsoft YaHei</vt:lpstr>
      <vt:lpstr>Source Sans 3</vt:lpstr>
      <vt:lpstr>Arial</vt:lpstr>
      <vt:lpstr>Calibri</vt:lpstr>
      <vt:lpstr>Source Sans Pro</vt:lpstr>
      <vt:lpstr>webwppDefTheme</vt:lpstr>
      <vt:lpstr>1_Office Theme</vt:lpstr>
      <vt:lpstr>2_Office Theme</vt:lpstr>
      <vt:lpstr>Eng Workshops Template</vt:lpstr>
      <vt:lpstr>Alibaba HPN Introduction</vt:lpstr>
      <vt:lpstr>The big picture – AliCloud Network</vt:lpstr>
      <vt:lpstr>The hotspot: AI infrastructure within AliCloud</vt:lpstr>
      <vt:lpstr>PowerPoint Presentation</vt:lpstr>
      <vt:lpstr>LLM Traffic Pattern</vt:lpstr>
      <vt:lpstr>LLM Training is Sensitive to Faults </vt:lpstr>
      <vt:lpstr>Limitations of Traditional Clos Topology</vt:lpstr>
      <vt:lpstr>Our Goals</vt:lpstr>
      <vt:lpstr>Access: Non-Stacked Dual-ToR</vt:lpstr>
      <vt:lpstr>Handling Single-ToR Failure</vt:lpstr>
      <vt:lpstr>Tier1: 1K GPUs in a Segment</vt:lpstr>
      <vt:lpstr>Tier1: 1K GPUs in a Segment</vt:lpstr>
      <vt:lpstr>Tier1: 1K GPUs in a Segment</vt:lpstr>
      <vt:lpstr>Tier1: 1K GPUs in a Segment</vt:lpstr>
      <vt:lpstr>Tier2: Eliminating Load Imbalance</vt:lpstr>
      <vt:lpstr>Tier2: Eliminating Load Imbalance</vt:lpstr>
      <vt:lpstr>Tier2: Eliminating Load Imbalance</vt:lpstr>
      <vt:lpstr>Tier2: Eliminating Load Imbalance</vt:lpstr>
      <vt:lpstr>Tier2: 15K GPUs in a Pod</vt:lpstr>
      <vt:lpstr>Alibaba HPN 7.0</vt:lpstr>
      <vt:lpstr>Packet Drop Detection</vt:lpstr>
      <vt:lpstr>Alternative Marking DSCP（A.M.D)</vt:lpstr>
      <vt:lpstr>A.M.D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HEAP 战役</dc:title>
  <dc:creator>Microsoft Office User</dc:creator>
  <cp:lastModifiedBy>Microsoft Office User</cp:lastModifiedBy>
  <cp:revision>2051</cp:revision>
  <dcterms:created xsi:type="dcterms:W3CDTF">2021-01-26T04:48:05Z</dcterms:created>
  <dcterms:modified xsi:type="dcterms:W3CDTF">2024-07-13T04:31:32Z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1033-0.0.0.0</vt:lpwstr>
  </property>
</Properties>
</file>